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363" r:id="rId3"/>
    <p:sldId id="365" r:id="rId4"/>
    <p:sldId id="366" r:id="rId5"/>
    <p:sldId id="368" r:id="rId6"/>
    <p:sldId id="257" r:id="rId7"/>
    <p:sldId id="288" r:id="rId8"/>
    <p:sldId id="2147474758" r:id="rId9"/>
    <p:sldId id="295" r:id="rId10"/>
    <p:sldId id="2147474778" r:id="rId11"/>
    <p:sldId id="364" r:id="rId12"/>
    <p:sldId id="2147474777" r:id="rId13"/>
    <p:sldId id="2147474765" r:id="rId14"/>
    <p:sldId id="2147474766" r:id="rId15"/>
    <p:sldId id="2147474767" r:id="rId16"/>
    <p:sldId id="2147474768" r:id="rId17"/>
    <p:sldId id="2147474769" r:id="rId18"/>
    <p:sldId id="2147474770" r:id="rId19"/>
    <p:sldId id="2147474771" r:id="rId20"/>
    <p:sldId id="2147474774" r:id="rId21"/>
    <p:sldId id="2147474772" r:id="rId22"/>
    <p:sldId id="2147474775" r:id="rId23"/>
    <p:sldId id="2147474773" r:id="rId24"/>
    <p:sldId id="2147474780" r:id="rId25"/>
    <p:sldId id="2147474779" r:id="rId26"/>
    <p:sldId id="2147474776" r:id="rId27"/>
    <p:sldId id="2147474781" r:id="rId28"/>
    <p:sldId id="2147474782" r:id="rId29"/>
    <p:sldId id="2147474783" r:id="rId30"/>
    <p:sldId id="2147474759" r:id="rId31"/>
    <p:sldId id="377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2147474761" r:id="rId40"/>
    <p:sldId id="393" r:id="rId41"/>
    <p:sldId id="394" r:id="rId42"/>
    <p:sldId id="2147474762" r:id="rId43"/>
    <p:sldId id="335" r:id="rId44"/>
    <p:sldId id="354" r:id="rId45"/>
    <p:sldId id="340" r:id="rId46"/>
    <p:sldId id="337" r:id="rId47"/>
    <p:sldId id="371" r:id="rId48"/>
    <p:sldId id="355" r:id="rId49"/>
    <p:sldId id="2147474763" r:id="rId50"/>
    <p:sldId id="346" r:id="rId51"/>
    <p:sldId id="343" r:id="rId52"/>
    <p:sldId id="405" r:id="rId53"/>
    <p:sldId id="406" r:id="rId54"/>
    <p:sldId id="347" r:id="rId55"/>
    <p:sldId id="345" r:id="rId56"/>
    <p:sldId id="349" r:id="rId57"/>
    <p:sldId id="348" r:id="rId58"/>
    <p:sldId id="359" r:id="rId59"/>
    <p:sldId id="356" r:id="rId60"/>
    <p:sldId id="360" r:id="rId61"/>
    <p:sldId id="358" r:id="rId62"/>
    <p:sldId id="362" r:id="rId63"/>
    <p:sldId id="344" r:id="rId64"/>
    <p:sldId id="342" r:id="rId65"/>
    <p:sldId id="400" r:id="rId66"/>
    <p:sldId id="2147474764" r:id="rId67"/>
    <p:sldId id="396" r:id="rId68"/>
    <p:sldId id="397" r:id="rId69"/>
    <p:sldId id="398" r:id="rId70"/>
    <p:sldId id="399" r:id="rId71"/>
    <p:sldId id="401" r:id="rId72"/>
    <p:sldId id="402" r:id="rId73"/>
    <p:sldId id="2147474784" r:id="rId74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693"/>
    <a:srgbClr val="E0BCFC"/>
    <a:srgbClr val="D6D7D6"/>
    <a:srgbClr val="A600A7"/>
    <a:srgbClr val="A20000"/>
    <a:srgbClr val="950000"/>
    <a:srgbClr val="0D3475"/>
    <a:srgbClr val="BBA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F92E8E-7414-3046-8A0A-F3D1D4B740CA}" v="576" dt="2022-09-21T01:16:47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830"/>
  </p:normalViewPr>
  <p:slideViewPr>
    <p:cSldViewPr snapToGrid="0" snapToObjects="1">
      <p:cViewPr varScale="1">
        <p:scale>
          <a:sx n="162" d="100"/>
          <a:sy n="162" d="100"/>
        </p:scale>
        <p:origin x="74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9D0BD-6F1F-CF4F-AAD7-C332D41255E5}" type="datetimeFigureOut">
              <a:rPr lang="en-CY" smtClean="0"/>
              <a:t>22/09/2023</a:t>
            </a:fld>
            <a:endParaRPr lang="en-C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8533C-DB98-7A4C-B731-10E57A152C4A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09027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8533C-DB98-7A4C-B731-10E57A152C4A}" type="slidenum">
              <a:rPr lang="en-CY" smtClean="0"/>
              <a:t>51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81339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68315" y="2008061"/>
            <a:ext cx="7772400" cy="675821"/>
          </a:xfrm>
        </p:spPr>
        <p:txBody>
          <a:bodyPr anchor="t" anchorCtr="0"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68315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med bilde #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DA3FFA-C764-7BA3-7869-27D7BF333C5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1450" indent="0">
              <a:buNone/>
              <a:defRPr sz="1050"/>
            </a:lvl2pPr>
            <a:lvl3pPr marL="342900" indent="0">
              <a:buNone/>
              <a:defRPr sz="900"/>
            </a:lvl3pPr>
            <a:lvl4pPr marL="514350" indent="0">
              <a:buNone/>
              <a:defRPr sz="750"/>
            </a:lvl4pPr>
            <a:lvl5pPr marL="685800" indent="0">
              <a:buNone/>
              <a:defRPr sz="750"/>
            </a:lvl5pPr>
            <a:lvl6pPr marL="857250" indent="0">
              <a:buNone/>
              <a:defRPr sz="750"/>
            </a:lvl6pPr>
            <a:lvl7pPr marL="1028700" indent="0">
              <a:buNone/>
              <a:defRPr sz="750"/>
            </a:lvl7pPr>
            <a:lvl8pPr marL="1200150" indent="0">
              <a:buNone/>
              <a:defRPr sz="750"/>
            </a:lvl8pPr>
            <a:lvl9pPr marL="1371600" indent="0">
              <a:buNone/>
              <a:defRPr sz="750"/>
            </a:lvl9pPr>
          </a:lstStyle>
          <a:p>
            <a:r>
              <a:rPr lang="nb-NO"/>
              <a:t>Bilde</a:t>
            </a:r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8FA67-B1F6-EBAB-1AD2-A0E9FDEA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-160169"/>
            <a:ext cx="2057400" cy="34289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</a:lstStyle>
          <a:p>
            <a:fld id="{BEFE94D7-AA7A-4AAD-A4E9-03BE3884887A}" type="datetime1">
              <a:rPr lang="nb-NO" smtClean="0"/>
              <a:pPr/>
              <a:t>22.09.2023</a:t>
            </a:fld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CCC47-C9B8-3060-D983-2F00A9F7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-160169"/>
            <a:ext cx="3086100" cy="34289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7FAD2-D84C-E416-630B-C15855D2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-160169"/>
            <a:ext cx="2057400" cy="34289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</a:lstStyle>
          <a:p>
            <a:fld id="{36F4D1B9-59DF-4B5C-8440-F23B9F46A364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Logo">
            <a:extLst>
              <a:ext uri="{FF2B5EF4-FFF2-40B4-BE49-F238E27FC236}">
                <a16:creationId xmlns:a16="http://schemas.microsoft.com/office/drawing/2014/main" id="{820A94CE-150A-057F-8B1E-13B8C9DF93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1000" y="1339500"/>
            <a:ext cx="2862000" cy="2464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>
            <a:lvl1pPr marL="0" indent="0">
              <a:buNone/>
              <a:defRPr sz="100">
                <a:solidFill>
                  <a:srgbClr val="000000"/>
                </a:solidFill>
              </a:defRPr>
            </a:lvl1pPr>
          </a:lstStyle>
          <a:p>
            <a:pPr lvl="0"/>
            <a:r>
              <a:rPr lang="nb-NO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57770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14320" y="922492"/>
            <a:ext cx="8229600" cy="3672131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8474801" y="4815936"/>
            <a:ext cx="342081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0" i="0" smtClean="0">
                <a:solidFill>
                  <a:schemeClr val="tx1"/>
                </a:solidFill>
                <a:latin typeface="Arial"/>
                <a:cs typeface="Arial"/>
              </a:rPr>
              <a:pPr algn="ctr"/>
              <a:t>‹#›</a:t>
            </a:fld>
            <a:endParaRPr lang="nb-NO" b="0" i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Plassholder for tittel 1">
            <a:extLst>
              <a:ext uri="{FF2B5EF4-FFF2-40B4-BE49-F238E27FC236}">
                <a16:creationId xmlns:a16="http://schemas.microsoft.com/office/drawing/2014/main" id="{1C81586A-D2DD-7947-8C07-6EE6282A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241294" y="4815936"/>
            <a:ext cx="426966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fld id="{91853A39-49B3-554A-AE82-85611CEBD8E3}" type="slidenum">
              <a:rPr lang="nb-NO" smtClean="0">
                <a:latin typeface="Arial"/>
                <a:cs typeface="Arial"/>
              </a:rPr>
              <a:pPr algn="r"/>
              <a:t>‹#›</a:t>
            </a:fld>
            <a:endParaRPr lang="nb-NO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>
            <a:extLst>
              <a:ext uri="{FF2B5EF4-FFF2-40B4-BE49-F238E27FC236}">
                <a16:creationId xmlns:a16="http://schemas.microsoft.com/office/drawing/2014/main" id="{AEE93D7A-5A17-EC4F-B9C3-76C226D3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9" y="205979"/>
            <a:ext cx="82296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0" name="Plassholder for innhold 3">
            <a:extLst>
              <a:ext uri="{FF2B5EF4-FFF2-40B4-BE49-F238E27FC236}">
                <a16:creationId xmlns:a16="http://schemas.microsoft.com/office/drawing/2014/main" id="{535197FD-69E0-9640-999B-997526342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219" y="1444342"/>
            <a:ext cx="4040188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1" name="Plassholder for tekst 4">
            <a:extLst>
              <a:ext uri="{FF2B5EF4-FFF2-40B4-BE49-F238E27FC236}">
                <a16:creationId xmlns:a16="http://schemas.microsoft.com/office/drawing/2014/main" id="{5FCFC815-88F1-F54D-931D-DFB06C53C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8045" y="964522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  <p:sp>
        <p:nvSpPr>
          <p:cNvPr id="12" name="Plassholder for innhold 5">
            <a:extLst>
              <a:ext uri="{FF2B5EF4-FFF2-40B4-BE49-F238E27FC236}">
                <a16:creationId xmlns:a16="http://schemas.microsoft.com/office/drawing/2014/main" id="{09690C63-91BD-DF46-89B9-CE22FFC54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68045" y="1444342"/>
            <a:ext cx="4041775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3" name="Plassholder for tekst 4">
            <a:extLst>
              <a:ext uri="{FF2B5EF4-FFF2-40B4-BE49-F238E27FC236}">
                <a16:creationId xmlns:a16="http://schemas.microsoft.com/office/drawing/2014/main" id="{FC862961-AFCA-7E4D-BB5E-885FA1C594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8" y="964521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14320" y="946768"/>
            <a:ext cx="8229600" cy="3647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241294" y="4815936"/>
            <a:ext cx="426966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fld id="{91853A39-49B3-554A-AE82-85611CEBD8E3}" type="slidenum">
              <a:rPr lang="nb-NO" smtClean="0">
                <a:latin typeface="Arial"/>
                <a:cs typeface="Arial"/>
              </a:rPr>
              <a:pPr algn="r"/>
              <a:t>‹#›</a:t>
            </a:fld>
            <a:endParaRPr lang="nb-NO" dirty="0">
              <a:latin typeface="Arial"/>
              <a:cs typeface="Arial"/>
            </a:endParaRP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EC151788-4963-A348-A694-628F9AEA45F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25115" y="4785586"/>
            <a:ext cx="2693470" cy="2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4.mp3"/><Relationship Id="rId7" Type="http://schemas.openxmlformats.org/officeDocument/2006/relationships/image" Target="../media/image5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0.gi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p3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gif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audio" Target="../media/media6.mp3"/><Relationship Id="rId16" Type="http://schemas.openxmlformats.org/officeDocument/2006/relationships/image" Target="../media/image65.png"/><Relationship Id="rId1" Type="http://schemas.microsoft.com/office/2007/relationships/media" Target="../media/media6.mp3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49.png"/><Relationship Id="rId10" Type="http://schemas.openxmlformats.org/officeDocument/2006/relationships/image" Target="../media/image6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audio" Target="../media/media9.mp3"/><Relationship Id="rId16" Type="http://schemas.openxmlformats.org/officeDocument/2006/relationships/image" Target="../media/image80.png"/><Relationship Id="rId1" Type="http://schemas.microsoft.com/office/2007/relationships/media" Target="../media/media9.mp3"/><Relationship Id="rId6" Type="http://schemas.openxmlformats.org/officeDocument/2006/relationships/image" Target="../media/image71.png"/><Relationship Id="rId11" Type="http://schemas.openxmlformats.org/officeDocument/2006/relationships/image" Target="../media/image49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201607.webcruiter.no/Main/Recruit/Public/470530276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714EA05B-DC29-9A49-9E07-BD359950FFC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348DDC63-D03F-4E4B-B5C0-63C3F1A3B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955" y="2224976"/>
            <a:ext cx="8114088" cy="830997"/>
          </a:xfrm>
        </p:spPr>
        <p:txBody>
          <a:bodyPr/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TT Firs Neue Trl" panose="02000803030000020004" pitchFamily="2" charset="77"/>
              </a:rPr>
              <a:t>Project Presentation</a:t>
            </a:r>
            <a:endParaRPr lang="nb-NO" sz="4800" dirty="0">
              <a:solidFill>
                <a:schemeClr val="bg1"/>
              </a:solidFill>
              <a:latin typeface="TT Firs Neue Trl" panose="02000803030000020004" pitchFamily="2" charset="77"/>
            </a:endParaRPr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A71F1799-6D83-B042-96E3-C1F8A01F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20" y="305386"/>
            <a:ext cx="5406359" cy="50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C3CC6-4D6A-9371-F423-AF543B498D81}"/>
              </a:ext>
            </a:extLst>
          </p:cNvPr>
          <p:cNvSpPr txBox="1"/>
          <p:nvPr/>
        </p:nvSpPr>
        <p:spPr>
          <a:xfrm>
            <a:off x="5004901" y="4096255"/>
            <a:ext cx="38004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RU" b="1">
                <a:solidFill>
                  <a:schemeClr val="bg1"/>
                </a:solidFill>
                <a:latin typeface="TT Firs Neue" panose="02000503030000020004" pitchFamily="2" charset="77"/>
              </a:rPr>
              <a:t>Ruslan Khalitov</a:t>
            </a:r>
            <a:endParaRPr lang="en-US" b="1" dirty="0">
              <a:solidFill>
                <a:schemeClr val="bg1"/>
              </a:solidFill>
              <a:latin typeface="TT Firs Neue" panose="02000503030000020004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TT Firs Neue" panose="02000503030000020004" pitchFamily="2" charset="77"/>
              </a:rPr>
              <a:t>PhD Candidate, Department of Computer Science</a:t>
            </a:r>
            <a:endParaRPr lang="en-RU" dirty="0">
              <a:solidFill>
                <a:schemeClr val="bg1"/>
              </a:solidFill>
              <a:latin typeface="TT Firs Neue" panose="02000503030000020004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EA50E-C093-2605-F85C-3199A31ED3C0}"/>
              </a:ext>
            </a:extLst>
          </p:cNvPr>
          <p:cNvSpPr txBox="1"/>
          <p:nvPr/>
        </p:nvSpPr>
        <p:spPr>
          <a:xfrm>
            <a:off x="514955" y="4234754"/>
            <a:ext cx="33385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RU" dirty="0">
                <a:solidFill>
                  <a:schemeClr val="bg1"/>
                </a:solidFill>
                <a:latin typeface="TT Firs Neue" panose="02000503030000020004" pitchFamily="2" charset="77"/>
              </a:rPr>
              <a:t>TDT4173 Machine Learning </a:t>
            </a:r>
          </a:p>
          <a:p>
            <a:pPr algn="ctr"/>
            <a:r>
              <a:rPr lang="en-RU" dirty="0">
                <a:solidFill>
                  <a:schemeClr val="bg1"/>
                </a:solidFill>
                <a:latin typeface="TT Firs Neue" panose="02000503030000020004" pitchFamily="2" charset="77"/>
              </a:rPr>
              <a:t>Fall 202</a:t>
            </a:r>
            <a:r>
              <a:rPr lang="ru-RU" dirty="0">
                <a:solidFill>
                  <a:schemeClr val="bg1"/>
                </a:solidFill>
                <a:latin typeface="TT Firs Neue" panose="02000503030000020004" pitchFamily="2" charset="77"/>
              </a:rPr>
              <a:t>3</a:t>
            </a:r>
            <a:endParaRPr lang="en-RU" dirty="0">
              <a:solidFill>
                <a:schemeClr val="bg1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Outline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2" name="Tittel 2">
            <a:extLst>
              <a:ext uri="{FF2B5EF4-FFF2-40B4-BE49-F238E27FC236}">
                <a16:creationId xmlns:a16="http://schemas.microsoft.com/office/drawing/2014/main" id="{A64D5CF0-35B8-2790-7CA2-1C69C36572A5}"/>
              </a:ext>
            </a:extLst>
          </p:cNvPr>
          <p:cNvSpPr txBox="1">
            <a:spLocks/>
          </p:cNvSpPr>
          <p:nvPr/>
        </p:nvSpPr>
        <p:spPr>
          <a:xfrm>
            <a:off x="314320" y="1279088"/>
            <a:ext cx="8229600" cy="27084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Purpose and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task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overview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Aneo</a:t>
            </a:r>
            <a:endParaRPr lang="en-US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Data and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task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details</a:t>
            </a:r>
            <a:endParaRPr lang="nb-NO" sz="2000" dirty="0">
              <a:solidFill>
                <a:srgbClr val="C00000"/>
              </a:solidFill>
              <a:latin typeface="TT Firs Neue" panose="0200050303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Evaluation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Virtual Teams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What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should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be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delivered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?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Grading</a:t>
            </a:r>
            <a:endParaRPr lang="nb-NO" sz="2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93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Task</a:t>
            </a: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 and data </a:t>
            </a:r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details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2" name="Tittel 2">
            <a:extLst>
              <a:ext uri="{FF2B5EF4-FFF2-40B4-BE49-F238E27FC236}">
                <a16:creationId xmlns:a16="http://schemas.microsoft.com/office/drawing/2014/main" id="{A64D5CF0-35B8-2790-7CA2-1C69C36572A5}"/>
              </a:ext>
            </a:extLst>
          </p:cNvPr>
          <p:cNvSpPr txBox="1">
            <a:spLocks/>
          </p:cNvSpPr>
          <p:nvPr/>
        </p:nvSpPr>
        <p:spPr>
          <a:xfrm>
            <a:off x="314320" y="1112550"/>
            <a:ext cx="8229600" cy="4001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Task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: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Predict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survival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of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Titanic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passengers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pic>
        <p:nvPicPr>
          <p:cNvPr id="7174" name="Picture 6" descr="Machine Learning with the Titanic Dataset | by Benedikt Droste | Towards  Data Science">
            <a:extLst>
              <a:ext uri="{FF2B5EF4-FFF2-40B4-BE49-F238E27FC236}">
                <a16:creationId xmlns:a16="http://schemas.microsoft.com/office/drawing/2014/main" id="{2773248F-297C-1364-DB23-BC4C18660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4826"/>
            <a:ext cx="9144000" cy="35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21978A-C5B1-9CB0-36CA-20CD4632E5D0}"/>
              </a:ext>
            </a:extLst>
          </p:cNvPr>
          <p:cNvCxnSpPr>
            <a:stCxn id="3" idx="3"/>
          </p:cNvCxnSpPr>
          <p:nvPr/>
        </p:nvCxnSpPr>
        <p:spPr>
          <a:xfrm flipH="1">
            <a:off x="217283" y="529145"/>
            <a:ext cx="8326637" cy="44502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9BE337-0B72-E2B3-2633-533EF3FEC8B1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14320" y="529145"/>
            <a:ext cx="8612397" cy="44502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19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Task</a:t>
            </a: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 and data </a:t>
            </a:r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details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2" name="Tittel 2">
            <a:extLst>
              <a:ext uri="{FF2B5EF4-FFF2-40B4-BE49-F238E27FC236}">
                <a16:creationId xmlns:a16="http://schemas.microsoft.com/office/drawing/2014/main" id="{A64D5CF0-35B8-2790-7CA2-1C69C36572A5}"/>
              </a:ext>
            </a:extLst>
          </p:cNvPr>
          <p:cNvSpPr txBox="1">
            <a:spLocks/>
          </p:cNvSpPr>
          <p:nvPr/>
        </p:nvSpPr>
        <p:spPr>
          <a:xfrm>
            <a:off x="314320" y="940534"/>
            <a:ext cx="4257680" cy="16312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Task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: </a:t>
            </a:r>
          </a:p>
          <a:p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build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a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model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that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can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r>
              <a:rPr lang="en-US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predict solar energy production </a:t>
            </a:r>
          </a:p>
          <a:p>
            <a:r>
              <a:rPr lang="en-US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for every hour of the next day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endParaRPr lang="nb-NO" sz="2000" dirty="0">
              <a:solidFill>
                <a:srgbClr val="014693"/>
              </a:solidFill>
              <a:latin typeface="☞TT FIRS" panose="02000503030000020003" pitchFamily="2" charset="77"/>
            </a:endParaRPr>
          </a:p>
        </p:txBody>
      </p:sp>
      <p:pic>
        <p:nvPicPr>
          <p:cNvPr id="7172" name="Picture 4" descr="Simple Guide to How Solar Panels Work">
            <a:extLst>
              <a:ext uri="{FF2B5EF4-FFF2-40B4-BE49-F238E27FC236}">
                <a16:creationId xmlns:a16="http://schemas.microsoft.com/office/drawing/2014/main" id="{28BAAC8C-A0A8-2112-9532-28484C1F2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68" y="2659974"/>
            <a:ext cx="3049430" cy="17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FDF09F-E56B-E680-0524-0DEE88B5F2FC}"/>
              </a:ext>
            </a:extLst>
          </p:cNvPr>
          <p:cNvSpPr txBox="1"/>
          <p:nvPr/>
        </p:nvSpPr>
        <p:spPr>
          <a:xfrm>
            <a:off x="5135866" y="940534"/>
            <a:ext cx="3693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00000"/>
                </a:solidFill>
                <a:latin typeface="TT Firs Neue" panose="02000503030000020004" pitchFamily="2" charset="77"/>
              </a:rPr>
              <a:t>Problem type: </a:t>
            </a:r>
          </a:p>
          <a:p>
            <a:r>
              <a:rPr lang="en-GB" sz="1800" b="0" dirty="0">
                <a:solidFill>
                  <a:srgbClr val="014693"/>
                </a:solidFill>
                <a:latin typeface="TT Firs Neue" panose="02000503030000020004" pitchFamily="2" charset="77"/>
              </a:rPr>
              <a:t>time-series forecasting, regression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29D0F-6F4C-17AC-EE6C-F0C1B460BE24}"/>
              </a:ext>
            </a:extLst>
          </p:cNvPr>
          <p:cNvSpPr txBox="1"/>
          <p:nvPr/>
        </p:nvSpPr>
        <p:spPr>
          <a:xfrm>
            <a:off x="5135866" y="3078071"/>
            <a:ext cx="2628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4693"/>
                </a:solidFill>
                <a:latin typeface="TT Firs Neue Trl" panose="02000803030000020004" pitchFamily="2" charset="77"/>
              </a:rPr>
              <a:t>Close to</a:t>
            </a:r>
            <a:r>
              <a:rPr lang="en-US" sz="1800" b="0" dirty="0">
                <a:solidFill>
                  <a:srgbClr val="014693"/>
                </a:solidFill>
                <a:latin typeface="TT Firs Neue Trl" panose="02000803030000020004" pitchFamily="2" charset="77"/>
              </a:rPr>
              <a:t> realistic </a:t>
            </a:r>
            <a:r>
              <a:rPr lang="en-US" sz="1800" b="0" dirty="0">
                <a:solidFill>
                  <a:srgbClr val="C00000"/>
                </a:solidFill>
                <a:latin typeface="TT Firs Neue Trl" panose="02000803030000020004" pitchFamily="2" charset="77"/>
              </a:rPr>
              <a:t>production </a:t>
            </a:r>
            <a:r>
              <a:rPr lang="en-US" sz="1800" b="0" dirty="0">
                <a:solidFill>
                  <a:srgbClr val="014693"/>
                </a:solidFill>
                <a:latin typeface="TT Firs Neue Trl" panose="02000803030000020004" pitchFamily="2" charset="77"/>
              </a:rPr>
              <a:t>setup!</a:t>
            </a:r>
            <a:endParaRPr lang="en-GB" sz="1800" b="0" dirty="0">
              <a:solidFill>
                <a:srgbClr val="014693"/>
              </a:solidFill>
              <a:latin typeface="TT Firs Neue Trl" panose="020008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66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pic>
        <p:nvPicPr>
          <p:cNvPr id="9" name="Picture 8" descr="A diagram of a location&#10;&#10;Description automatically generated">
            <a:extLst>
              <a:ext uri="{FF2B5EF4-FFF2-40B4-BE49-F238E27FC236}">
                <a16:creationId xmlns:a16="http://schemas.microsoft.com/office/drawing/2014/main" id="{B5DCE6C0-DF1A-D64E-896F-03C2309B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00" y="1585041"/>
            <a:ext cx="5136728" cy="25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4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pic>
        <p:nvPicPr>
          <p:cNvPr id="3" name="Picture 2" descr="Diagram of energy and energy diagram&#10;&#10;Description automatically generated with medium confidence">
            <a:extLst>
              <a:ext uri="{FF2B5EF4-FFF2-40B4-BE49-F238E27FC236}">
                <a16:creationId xmlns:a16="http://schemas.microsoft.com/office/drawing/2014/main" id="{AF1BD4D0-C3C8-A487-F257-BBDA33CAE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1"/>
          <a:stretch/>
        </p:blipFill>
        <p:spPr>
          <a:xfrm>
            <a:off x="1756372" y="0"/>
            <a:ext cx="57425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2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pic>
        <p:nvPicPr>
          <p:cNvPr id="4" name="Picture 3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20F17D0B-24F9-0845-5E64-B78B1ADB4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"/>
          <a:stretch/>
        </p:blipFill>
        <p:spPr>
          <a:xfrm>
            <a:off x="1729870" y="99588"/>
            <a:ext cx="5648704" cy="498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pic>
        <p:nvPicPr>
          <p:cNvPr id="3" name="Picture 2" descr="A graph of a train&#10;&#10;Description automatically generated">
            <a:extLst>
              <a:ext uri="{FF2B5EF4-FFF2-40B4-BE49-F238E27FC236}">
                <a16:creationId xmlns:a16="http://schemas.microsoft.com/office/drawing/2014/main" id="{CFE4EE7E-A0F3-40D6-A5A9-2802FAD5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29" y="566996"/>
            <a:ext cx="3843741" cy="2004754"/>
          </a:xfrm>
          <a:prstGeom prst="rect">
            <a:avLst/>
          </a:prstGeom>
        </p:spPr>
      </p:pic>
      <p:sp>
        <p:nvSpPr>
          <p:cNvPr id="5" name="Tittel 2">
            <a:extLst>
              <a:ext uri="{FF2B5EF4-FFF2-40B4-BE49-F238E27FC236}">
                <a16:creationId xmlns:a16="http://schemas.microsoft.com/office/drawing/2014/main" id="{EE3F42D0-34D2-F946-F84B-FE91668AAA17}"/>
              </a:ext>
            </a:extLst>
          </p:cNvPr>
          <p:cNvSpPr txBox="1">
            <a:spLocks/>
          </p:cNvSpPr>
          <p:nvPr/>
        </p:nvSpPr>
        <p:spPr>
          <a:xfrm>
            <a:off x="457199" y="2763856"/>
            <a:ext cx="8369930" cy="16312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0" dirty="0">
                <a:solidFill>
                  <a:srgbClr val="C00000"/>
                </a:solidFill>
                <a:latin typeface="TT Firs Neue" panose="02000503030000020004" pitchFamily="2" charset="77"/>
              </a:rPr>
              <a:t>Standard TS forecasting:</a:t>
            </a:r>
            <a:r>
              <a:rPr lang="en-GB" sz="2000" b="0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</a:p>
          <a:p>
            <a:r>
              <a:rPr lang="en-GB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Test period can be predicted accurately using </a:t>
            </a:r>
            <a:r>
              <a:rPr lang="en-GB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only historical data</a:t>
            </a:r>
            <a:r>
              <a:rPr lang="en-GB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.</a:t>
            </a:r>
          </a:p>
          <a:p>
            <a:endParaRPr lang="en-GB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r>
              <a:rPr lang="en-GB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Our task is not that straightforward. </a:t>
            </a:r>
          </a:p>
          <a:p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4626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2">
            <a:extLst>
              <a:ext uri="{FF2B5EF4-FFF2-40B4-BE49-F238E27FC236}">
                <a16:creationId xmlns:a16="http://schemas.microsoft.com/office/drawing/2014/main" id="{EE3F42D0-34D2-F946-F84B-FE91668AAA17}"/>
              </a:ext>
            </a:extLst>
          </p:cNvPr>
          <p:cNvSpPr txBox="1">
            <a:spLocks/>
          </p:cNvSpPr>
          <p:nvPr/>
        </p:nvSpPr>
        <p:spPr>
          <a:xfrm>
            <a:off x="389298" y="237153"/>
            <a:ext cx="8369930" cy="707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0" dirty="0">
                <a:solidFill>
                  <a:srgbClr val="C00000"/>
                </a:solidFill>
                <a:latin typeface="TT Firs Neue" panose="02000503030000020004" pitchFamily="2" charset="77"/>
              </a:rPr>
              <a:t>Solar energy is highly dependent on weather conditions and time</a:t>
            </a:r>
            <a:endParaRPr lang="en-GB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pic>
        <p:nvPicPr>
          <p:cNvPr id="11" name="Picture 10" descr="A graph of different weather conditions&#10;&#10;Description automatically generated with medium confidence">
            <a:extLst>
              <a:ext uri="{FF2B5EF4-FFF2-40B4-BE49-F238E27FC236}">
                <a16:creationId xmlns:a16="http://schemas.microsoft.com/office/drawing/2014/main" id="{A6A71D68-8ACC-B364-BF2B-678D90CC1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" r="1064"/>
          <a:stretch/>
        </p:blipFill>
        <p:spPr>
          <a:xfrm>
            <a:off x="389298" y="945039"/>
            <a:ext cx="7894623" cy="41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61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energy and energy&#10;&#10;Description automatically generated with medium confidence">
            <a:extLst>
              <a:ext uri="{FF2B5EF4-FFF2-40B4-BE49-F238E27FC236}">
                <a16:creationId xmlns:a16="http://schemas.microsoft.com/office/drawing/2014/main" id="{6403D5AE-4E7C-0D52-5565-C9E73D0B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6471" cy="5143500"/>
          </a:xfrm>
          <a:prstGeom prst="rect">
            <a:avLst/>
          </a:prstGeom>
        </p:spPr>
      </p:pic>
      <p:sp>
        <p:nvSpPr>
          <p:cNvPr id="3" name="Tittel 2">
            <a:extLst>
              <a:ext uri="{FF2B5EF4-FFF2-40B4-BE49-F238E27FC236}">
                <a16:creationId xmlns:a16="http://schemas.microsoft.com/office/drawing/2014/main" id="{27C2D2F2-D343-71F2-7606-3B8C0284D7D1}"/>
              </a:ext>
            </a:extLst>
          </p:cNvPr>
          <p:cNvSpPr txBox="1">
            <a:spLocks/>
          </p:cNvSpPr>
          <p:nvPr/>
        </p:nvSpPr>
        <p:spPr>
          <a:xfrm>
            <a:off x="6549984" y="3106470"/>
            <a:ext cx="2471597" cy="16312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We give you </a:t>
            </a:r>
            <a:r>
              <a:rPr lang="en-US" sz="2000" b="0" dirty="0">
                <a:solidFill>
                  <a:srgbClr val="C00000"/>
                </a:solidFill>
                <a:latin typeface="TT Firs Neue" panose="02000503030000020004" pitchFamily="2" charset="77"/>
              </a:rPr>
              <a:t>45 weather related features</a:t>
            </a:r>
            <a:r>
              <a:rPr lang="en-US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en-US" sz="2000" b="0" u="sng" dirty="0">
                <a:solidFill>
                  <a:srgbClr val="014693"/>
                </a:solidFill>
                <a:latin typeface="TT Firs Neue" panose="02000503030000020004" pitchFamily="2" charset="77"/>
              </a:rPr>
              <a:t>observed</a:t>
            </a:r>
            <a:r>
              <a:rPr lang="en-US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historically</a:t>
            </a:r>
            <a:endParaRPr lang="en-GB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1955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energy and energy&#10;&#10;Description automatically generated with medium confidence">
            <a:extLst>
              <a:ext uri="{FF2B5EF4-FFF2-40B4-BE49-F238E27FC236}">
                <a16:creationId xmlns:a16="http://schemas.microsoft.com/office/drawing/2014/main" id="{6403D5AE-4E7C-0D52-5565-C9E73D0B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647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12720F-8283-284A-59E8-048BFFE253FD}"/>
              </a:ext>
            </a:extLst>
          </p:cNvPr>
          <p:cNvSpPr/>
          <p:nvPr/>
        </p:nvSpPr>
        <p:spPr>
          <a:xfrm>
            <a:off x="1073033" y="425513"/>
            <a:ext cx="4784559" cy="1855960"/>
          </a:xfrm>
          <a:prstGeom prst="rect">
            <a:avLst/>
          </a:prstGeom>
          <a:solidFill>
            <a:schemeClr val="accent4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4000" dirty="0">
                <a:solidFill>
                  <a:srgbClr val="C00000"/>
                </a:solidFill>
                <a:latin typeface="TT Firs Neue Trl" panose="02000803030000020004" pitchFamily="2" charset="77"/>
              </a:rPr>
              <a:t>Y</a:t>
            </a:r>
            <a:r>
              <a:rPr lang="en-CY" sz="2000" dirty="0">
                <a:solidFill>
                  <a:srgbClr val="C00000"/>
                </a:solidFill>
                <a:latin typeface="TT Firs Neue Trl" panose="02000803030000020004" pitchFamily="2" charset="77"/>
              </a:rPr>
              <a:t>train</a:t>
            </a:r>
            <a:endParaRPr lang="en-CY" sz="4000" dirty="0">
              <a:solidFill>
                <a:srgbClr val="C00000"/>
              </a:solidFill>
              <a:latin typeface="TT Firs Neue Trl" panose="02000803030000020004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4EE36-7944-AA12-1DF7-1B407D5E169B}"/>
              </a:ext>
            </a:extLst>
          </p:cNvPr>
          <p:cNvSpPr/>
          <p:nvPr/>
        </p:nvSpPr>
        <p:spPr>
          <a:xfrm>
            <a:off x="1073033" y="2281472"/>
            <a:ext cx="4784559" cy="2797521"/>
          </a:xfrm>
          <a:prstGeom prst="rect">
            <a:avLst/>
          </a:prstGeom>
          <a:solidFill>
            <a:schemeClr val="accent2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4000" dirty="0">
                <a:solidFill>
                  <a:srgbClr val="C00000"/>
                </a:solidFill>
                <a:latin typeface="TT Firs Neue Trl" panose="02000803030000020004" pitchFamily="2" charset="77"/>
              </a:rPr>
              <a:t>X</a:t>
            </a:r>
            <a:r>
              <a:rPr lang="en-CY" sz="2000" dirty="0">
                <a:solidFill>
                  <a:srgbClr val="C00000"/>
                </a:solidFill>
                <a:latin typeface="TT Firs Neue Trl" panose="02000803030000020004" pitchFamily="2" charset="77"/>
              </a:rPr>
              <a:t>train</a:t>
            </a:r>
            <a:endParaRPr lang="en-CY" sz="4000" dirty="0">
              <a:solidFill>
                <a:srgbClr val="C00000"/>
              </a:solidFill>
              <a:latin typeface="TT Firs Neue Trl" panose="02000803030000020004" pitchFamily="2" charset="77"/>
            </a:endParaRPr>
          </a:p>
        </p:txBody>
      </p:sp>
      <p:sp>
        <p:nvSpPr>
          <p:cNvPr id="6" name="Tittel 2">
            <a:extLst>
              <a:ext uri="{FF2B5EF4-FFF2-40B4-BE49-F238E27FC236}">
                <a16:creationId xmlns:a16="http://schemas.microsoft.com/office/drawing/2014/main" id="{04D5F6E6-7403-868A-4E5C-85FBC66CFC42}"/>
              </a:ext>
            </a:extLst>
          </p:cNvPr>
          <p:cNvSpPr txBox="1">
            <a:spLocks/>
          </p:cNvSpPr>
          <p:nvPr/>
        </p:nvSpPr>
        <p:spPr>
          <a:xfrm>
            <a:off x="6549984" y="3106470"/>
            <a:ext cx="2471597" cy="16312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We give you </a:t>
            </a:r>
            <a:r>
              <a:rPr lang="en-US" sz="2000" b="0" dirty="0">
                <a:solidFill>
                  <a:srgbClr val="C00000"/>
                </a:solidFill>
                <a:latin typeface="TT Firs Neue" panose="02000503030000020004" pitchFamily="2" charset="77"/>
              </a:rPr>
              <a:t>45 weather related features</a:t>
            </a:r>
            <a:r>
              <a:rPr lang="en-US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en-US" sz="2000" b="0" u="sng" dirty="0">
                <a:solidFill>
                  <a:srgbClr val="014693"/>
                </a:solidFill>
                <a:latin typeface="TT Firs Neue" panose="02000503030000020004" pitchFamily="2" charset="77"/>
              </a:rPr>
              <a:t>observed</a:t>
            </a:r>
            <a:r>
              <a:rPr lang="en-US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historically</a:t>
            </a:r>
            <a:endParaRPr lang="en-GB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039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Outline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2" name="Tittel 2">
            <a:extLst>
              <a:ext uri="{FF2B5EF4-FFF2-40B4-BE49-F238E27FC236}">
                <a16:creationId xmlns:a16="http://schemas.microsoft.com/office/drawing/2014/main" id="{A64D5CF0-35B8-2790-7CA2-1C69C36572A5}"/>
              </a:ext>
            </a:extLst>
          </p:cNvPr>
          <p:cNvSpPr txBox="1">
            <a:spLocks/>
          </p:cNvSpPr>
          <p:nvPr/>
        </p:nvSpPr>
        <p:spPr>
          <a:xfrm>
            <a:off x="314320" y="1279088"/>
            <a:ext cx="8229600" cy="27084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Purpose and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task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overview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Aneo</a:t>
            </a:r>
            <a:endParaRPr lang="en-US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Data and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task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details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Evaluation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Virtual Teams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What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should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be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delivered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?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Grading</a:t>
            </a:r>
            <a:endParaRPr lang="nb-NO" sz="2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598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energy and energy&#10;&#10;Description automatically generated with medium confidence">
            <a:extLst>
              <a:ext uri="{FF2B5EF4-FFF2-40B4-BE49-F238E27FC236}">
                <a16:creationId xmlns:a16="http://schemas.microsoft.com/office/drawing/2014/main" id="{6403D5AE-4E7C-0D52-5565-C9E73D0B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647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12720F-8283-284A-59E8-048BFFE253FD}"/>
              </a:ext>
            </a:extLst>
          </p:cNvPr>
          <p:cNvSpPr/>
          <p:nvPr/>
        </p:nvSpPr>
        <p:spPr>
          <a:xfrm>
            <a:off x="1073033" y="425513"/>
            <a:ext cx="4784559" cy="1855960"/>
          </a:xfrm>
          <a:prstGeom prst="rect">
            <a:avLst/>
          </a:prstGeom>
          <a:solidFill>
            <a:schemeClr val="accent4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4000" dirty="0">
                <a:solidFill>
                  <a:srgbClr val="C00000"/>
                </a:solidFill>
                <a:latin typeface="TT Firs Neue Trl" panose="02000803030000020004" pitchFamily="2" charset="77"/>
              </a:rPr>
              <a:t>Y</a:t>
            </a:r>
            <a:r>
              <a:rPr lang="en-CY" sz="2000" dirty="0">
                <a:solidFill>
                  <a:srgbClr val="C00000"/>
                </a:solidFill>
                <a:latin typeface="TT Firs Neue Trl" panose="02000803030000020004" pitchFamily="2" charset="77"/>
              </a:rPr>
              <a:t>train</a:t>
            </a:r>
            <a:endParaRPr lang="en-CY" sz="4000" dirty="0">
              <a:solidFill>
                <a:srgbClr val="C00000"/>
              </a:solidFill>
              <a:latin typeface="TT Firs Neue Trl" panose="02000803030000020004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4EE36-7944-AA12-1DF7-1B407D5E169B}"/>
              </a:ext>
            </a:extLst>
          </p:cNvPr>
          <p:cNvSpPr/>
          <p:nvPr/>
        </p:nvSpPr>
        <p:spPr>
          <a:xfrm>
            <a:off x="1073033" y="2281472"/>
            <a:ext cx="4784559" cy="2797521"/>
          </a:xfrm>
          <a:prstGeom prst="rect">
            <a:avLst/>
          </a:prstGeom>
          <a:solidFill>
            <a:schemeClr val="accent2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4000" dirty="0">
                <a:solidFill>
                  <a:srgbClr val="C00000"/>
                </a:solidFill>
                <a:latin typeface="TT Firs Neue Trl" panose="02000803030000020004" pitchFamily="2" charset="77"/>
              </a:rPr>
              <a:t>X</a:t>
            </a:r>
            <a:r>
              <a:rPr lang="en-CY" sz="2000" dirty="0">
                <a:solidFill>
                  <a:srgbClr val="C00000"/>
                </a:solidFill>
                <a:latin typeface="TT Firs Neue Trl" panose="02000803030000020004" pitchFamily="2" charset="77"/>
              </a:rPr>
              <a:t>train</a:t>
            </a:r>
            <a:endParaRPr lang="en-CY" sz="4000" dirty="0">
              <a:solidFill>
                <a:srgbClr val="C00000"/>
              </a:solidFill>
              <a:latin typeface="TT Firs Neue Trl" panose="02000803030000020004" pitchFamily="2" charset="77"/>
            </a:endParaRPr>
          </a:p>
        </p:txBody>
      </p:sp>
      <p:sp>
        <p:nvSpPr>
          <p:cNvPr id="6" name="Tittel 2">
            <a:extLst>
              <a:ext uri="{FF2B5EF4-FFF2-40B4-BE49-F238E27FC236}">
                <a16:creationId xmlns:a16="http://schemas.microsoft.com/office/drawing/2014/main" id="{04D5F6E6-7403-868A-4E5C-85FBC66CFC42}"/>
              </a:ext>
            </a:extLst>
          </p:cNvPr>
          <p:cNvSpPr txBox="1">
            <a:spLocks/>
          </p:cNvSpPr>
          <p:nvPr/>
        </p:nvSpPr>
        <p:spPr>
          <a:xfrm>
            <a:off x="6767465" y="2081147"/>
            <a:ext cx="2471597" cy="707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We are here now</a:t>
            </a:r>
            <a:endParaRPr lang="en-GB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E2CCFE-E8FA-2F8D-590B-132570122112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5857592" y="1353493"/>
            <a:ext cx="909873" cy="9279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D53B8D-DD57-C2F5-4CA1-AF92FDA3E692}"/>
              </a:ext>
            </a:extLst>
          </p:cNvPr>
          <p:cNvCxnSpPr>
            <a:cxnSpLocks/>
          </p:cNvCxnSpPr>
          <p:nvPr/>
        </p:nvCxnSpPr>
        <p:spPr>
          <a:xfrm flipH="1">
            <a:off x="5857592" y="2281471"/>
            <a:ext cx="909873" cy="15571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22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energy and energy&#10;&#10;Description automatically generated with medium confidence">
            <a:extLst>
              <a:ext uri="{FF2B5EF4-FFF2-40B4-BE49-F238E27FC236}">
                <a16:creationId xmlns:a16="http://schemas.microsoft.com/office/drawing/2014/main" id="{6403D5AE-4E7C-0D52-5565-C9E73D0B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647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12720F-8283-284A-59E8-048BFFE253FD}"/>
              </a:ext>
            </a:extLst>
          </p:cNvPr>
          <p:cNvSpPr/>
          <p:nvPr/>
        </p:nvSpPr>
        <p:spPr>
          <a:xfrm>
            <a:off x="1073033" y="425513"/>
            <a:ext cx="4784559" cy="1855960"/>
          </a:xfrm>
          <a:prstGeom prst="rect">
            <a:avLst/>
          </a:prstGeom>
          <a:solidFill>
            <a:schemeClr val="accent4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4000" dirty="0">
                <a:solidFill>
                  <a:srgbClr val="C00000"/>
                </a:solidFill>
                <a:latin typeface="TT Firs Neue Trl" panose="02000803030000020004" pitchFamily="2" charset="77"/>
              </a:rPr>
              <a:t>Y</a:t>
            </a:r>
            <a:r>
              <a:rPr lang="en-CY" sz="2000" dirty="0">
                <a:solidFill>
                  <a:srgbClr val="C00000"/>
                </a:solidFill>
                <a:latin typeface="TT Firs Neue Trl" panose="02000803030000020004" pitchFamily="2" charset="77"/>
              </a:rPr>
              <a:t>train</a:t>
            </a:r>
            <a:endParaRPr lang="en-CY" sz="4000" dirty="0">
              <a:solidFill>
                <a:srgbClr val="C00000"/>
              </a:solidFill>
              <a:latin typeface="TT Firs Neue Trl" panose="02000803030000020004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4EE36-7944-AA12-1DF7-1B407D5E169B}"/>
              </a:ext>
            </a:extLst>
          </p:cNvPr>
          <p:cNvSpPr/>
          <p:nvPr/>
        </p:nvSpPr>
        <p:spPr>
          <a:xfrm>
            <a:off x="1073033" y="2281472"/>
            <a:ext cx="4784559" cy="2797521"/>
          </a:xfrm>
          <a:prstGeom prst="rect">
            <a:avLst/>
          </a:prstGeom>
          <a:solidFill>
            <a:schemeClr val="accent2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4000" dirty="0">
                <a:solidFill>
                  <a:srgbClr val="C00000"/>
                </a:solidFill>
                <a:latin typeface="TT Firs Neue Trl" panose="02000803030000020004" pitchFamily="2" charset="77"/>
              </a:rPr>
              <a:t>X</a:t>
            </a:r>
            <a:r>
              <a:rPr lang="en-CY" sz="2000" dirty="0">
                <a:solidFill>
                  <a:srgbClr val="C00000"/>
                </a:solidFill>
                <a:latin typeface="TT Firs Neue Trl" panose="02000803030000020004" pitchFamily="2" charset="77"/>
              </a:rPr>
              <a:t>train</a:t>
            </a:r>
            <a:endParaRPr lang="en-CY" sz="4000" dirty="0">
              <a:solidFill>
                <a:srgbClr val="C00000"/>
              </a:solidFill>
              <a:latin typeface="TT Firs Neue Trl" panose="02000803030000020004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873A03-6E91-2B3B-3375-4B7C17AF2571}"/>
              </a:ext>
            </a:extLst>
          </p:cNvPr>
          <p:cNvSpPr/>
          <p:nvPr/>
        </p:nvSpPr>
        <p:spPr>
          <a:xfrm>
            <a:off x="5857592" y="425511"/>
            <a:ext cx="2960483" cy="1855959"/>
          </a:xfrm>
          <a:prstGeom prst="rect">
            <a:avLst/>
          </a:prstGeom>
          <a:solidFill>
            <a:srgbClr val="FF0000">
              <a:alpha val="19999"/>
            </a:srgb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4000" dirty="0">
                <a:solidFill>
                  <a:srgbClr val="C00000"/>
                </a:solidFill>
                <a:latin typeface="TT Firs Neue Trl" panose="02000803030000020004" pitchFamily="2" charset="77"/>
              </a:rPr>
              <a:t>Y</a:t>
            </a:r>
            <a:r>
              <a:rPr lang="en-CY" sz="2000" dirty="0">
                <a:solidFill>
                  <a:srgbClr val="C00000"/>
                </a:solidFill>
                <a:latin typeface="TT Firs Neue Trl" panose="02000803030000020004" pitchFamily="2" charset="77"/>
              </a:rPr>
              <a:t>test</a:t>
            </a:r>
          </a:p>
          <a:p>
            <a:pPr algn="ctr"/>
            <a:r>
              <a:rPr lang="en-CY" sz="1200" dirty="0">
                <a:solidFill>
                  <a:srgbClr val="C00000"/>
                </a:solidFill>
                <a:latin typeface="TT Firs Neue Trl" panose="02000803030000020004" pitchFamily="2" charset="77"/>
              </a:rPr>
              <a:t>(what you need to predict)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495542-0726-7C66-9C12-F1A26F5E4903}"/>
              </a:ext>
            </a:extLst>
          </p:cNvPr>
          <p:cNvSpPr/>
          <p:nvPr/>
        </p:nvSpPr>
        <p:spPr>
          <a:xfrm>
            <a:off x="5857592" y="2281470"/>
            <a:ext cx="2960483" cy="2797521"/>
          </a:xfrm>
          <a:prstGeom prst="rect">
            <a:avLst/>
          </a:prstGeom>
          <a:solidFill>
            <a:schemeClr val="tx2">
              <a:lumMod val="60000"/>
              <a:lumOff val="4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4000" dirty="0">
                <a:solidFill>
                  <a:srgbClr val="C00000"/>
                </a:solidFill>
                <a:latin typeface="TT Firs Neue Trl" panose="02000803030000020004" pitchFamily="2" charset="77"/>
              </a:rPr>
              <a:t>X</a:t>
            </a:r>
            <a:r>
              <a:rPr lang="en-CY" sz="2000" dirty="0">
                <a:solidFill>
                  <a:srgbClr val="C00000"/>
                </a:solidFill>
                <a:latin typeface="TT Firs Neue Trl" panose="02000803030000020004" pitchFamily="2" charset="77"/>
              </a:rPr>
              <a:t>test</a:t>
            </a:r>
          </a:p>
          <a:p>
            <a:pPr algn="ctr"/>
            <a:r>
              <a:rPr lang="en-CY" sz="1200" dirty="0">
                <a:solidFill>
                  <a:srgbClr val="C00000"/>
                </a:solidFill>
                <a:latin typeface="TT Firs Neue Trl" panose="02000803030000020004" pitchFamily="2" charset="77"/>
              </a:rPr>
              <a:t>(?????)</a:t>
            </a:r>
          </a:p>
        </p:txBody>
      </p:sp>
    </p:spTree>
    <p:extLst>
      <p:ext uri="{BB962C8B-B14F-4D97-AF65-F5344CB8AC3E}">
        <p14:creationId xmlns:p14="http://schemas.microsoft.com/office/powerpoint/2010/main" val="1056803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495542-0726-7C66-9C12-F1A26F5E4903}"/>
              </a:ext>
            </a:extLst>
          </p:cNvPr>
          <p:cNvSpPr/>
          <p:nvPr/>
        </p:nvSpPr>
        <p:spPr>
          <a:xfrm>
            <a:off x="298765" y="298764"/>
            <a:ext cx="1973656" cy="1683941"/>
          </a:xfrm>
          <a:prstGeom prst="rect">
            <a:avLst/>
          </a:prstGeom>
          <a:solidFill>
            <a:schemeClr val="tx2">
              <a:lumMod val="60000"/>
              <a:lumOff val="4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4000" dirty="0">
                <a:solidFill>
                  <a:srgbClr val="C00000"/>
                </a:solidFill>
                <a:latin typeface="TT Firs Neue Trl" panose="02000803030000020004" pitchFamily="2" charset="77"/>
              </a:rPr>
              <a:t>X</a:t>
            </a:r>
            <a:r>
              <a:rPr lang="en-CY" sz="2000" dirty="0">
                <a:solidFill>
                  <a:srgbClr val="C00000"/>
                </a:solidFill>
                <a:latin typeface="TT Firs Neue Trl" panose="02000803030000020004" pitchFamily="2" charset="77"/>
              </a:rPr>
              <a:t>test</a:t>
            </a:r>
          </a:p>
          <a:p>
            <a:pPr algn="ctr"/>
            <a:r>
              <a:rPr lang="en-CY" sz="1200" dirty="0">
                <a:solidFill>
                  <a:srgbClr val="C00000"/>
                </a:solidFill>
                <a:latin typeface="TT Firs Neue Trl" panose="02000803030000020004" pitchFamily="2" charset="77"/>
              </a:rPr>
              <a:t>(don’t know the future)</a:t>
            </a:r>
          </a:p>
        </p:txBody>
      </p:sp>
      <p:sp>
        <p:nvSpPr>
          <p:cNvPr id="6" name="Tittel 2">
            <a:extLst>
              <a:ext uri="{FF2B5EF4-FFF2-40B4-BE49-F238E27FC236}">
                <a16:creationId xmlns:a16="http://schemas.microsoft.com/office/drawing/2014/main" id="{C24EE51C-6971-49FC-2F01-0DEDC6AF7C1D}"/>
              </a:ext>
            </a:extLst>
          </p:cNvPr>
          <p:cNvSpPr txBox="1">
            <a:spLocks/>
          </p:cNvSpPr>
          <p:nvPr/>
        </p:nvSpPr>
        <p:spPr>
          <a:xfrm>
            <a:off x="2783743" y="453805"/>
            <a:ext cx="4993184" cy="707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The problem #1:</a:t>
            </a:r>
          </a:p>
          <a:p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do not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know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future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weather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</a:p>
        </p:txBody>
      </p:sp>
      <p:sp>
        <p:nvSpPr>
          <p:cNvPr id="8" name="Tittel 2">
            <a:extLst>
              <a:ext uri="{FF2B5EF4-FFF2-40B4-BE49-F238E27FC236}">
                <a16:creationId xmlns:a16="http://schemas.microsoft.com/office/drawing/2014/main" id="{30C69AD8-A1AB-2244-E22D-4E53157C9682}"/>
              </a:ext>
            </a:extLst>
          </p:cNvPr>
          <p:cNvSpPr txBox="1">
            <a:spLocks/>
          </p:cNvSpPr>
          <p:nvPr/>
        </p:nvSpPr>
        <p:spPr>
          <a:xfrm>
            <a:off x="2783743" y="1582595"/>
            <a:ext cx="4993184" cy="40011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But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can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use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weather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predictions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!</a:t>
            </a:r>
          </a:p>
        </p:txBody>
      </p:sp>
      <p:sp>
        <p:nvSpPr>
          <p:cNvPr id="9" name="Tittel 2">
            <a:extLst>
              <a:ext uri="{FF2B5EF4-FFF2-40B4-BE49-F238E27FC236}">
                <a16:creationId xmlns:a16="http://schemas.microsoft.com/office/drawing/2014/main" id="{BFB8E185-E51F-0A56-5F79-28B8D1FD3CA5}"/>
              </a:ext>
            </a:extLst>
          </p:cNvPr>
          <p:cNvSpPr txBox="1">
            <a:spLocks/>
          </p:cNvSpPr>
          <p:nvPr/>
        </p:nvSpPr>
        <p:spPr>
          <a:xfrm>
            <a:off x="298764" y="2676556"/>
            <a:ext cx="8464989" cy="16312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Every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day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a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meteorologist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sends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us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his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weather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predictions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for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the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next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day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 (24 h)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for all 45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features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. </a:t>
            </a:r>
          </a:p>
          <a:p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Your system is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supposed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to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take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these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predictions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as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X</a:t>
            </a:r>
            <a:r>
              <a:rPr lang="nb-NO" sz="12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test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and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use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it to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predict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solar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energy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production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Y</a:t>
            </a:r>
            <a:r>
              <a:rPr lang="nb-NO" sz="12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test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.</a:t>
            </a:r>
            <a:endParaRPr lang="nb-NO" sz="2000" dirty="0">
              <a:solidFill>
                <a:srgbClr val="C00000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20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05EE31-1AFC-A877-678D-8B8F5E49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" y="1908"/>
            <a:ext cx="6875736" cy="5143500"/>
          </a:xfrm>
          <a:prstGeom prst="rect">
            <a:avLst/>
          </a:prstGeom>
        </p:spPr>
      </p:pic>
      <p:sp>
        <p:nvSpPr>
          <p:cNvPr id="6" name="Tittel 2">
            <a:extLst>
              <a:ext uri="{FF2B5EF4-FFF2-40B4-BE49-F238E27FC236}">
                <a16:creationId xmlns:a16="http://schemas.microsoft.com/office/drawing/2014/main" id="{C24EE51C-6971-49FC-2F01-0DEDC6AF7C1D}"/>
              </a:ext>
            </a:extLst>
          </p:cNvPr>
          <p:cNvSpPr txBox="1">
            <a:spLocks/>
          </p:cNvSpPr>
          <p:nvPr/>
        </p:nvSpPr>
        <p:spPr>
          <a:xfrm>
            <a:off x="6431942" y="3554558"/>
            <a:ext cx="2069088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X</a:t>
            </a:r>
            <a:r>
              <a:rPr lang="nb-NO" sz="12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test</a:t>
            </a:r>
            <a:endParaRPr lang="nb-NO" sz="1200" dirty="0">
              <a:solidFill>
                <a:srgbClr val="C00000"/>
              </a:solidFill>
              <a:latin typeface="TT Firs Neue" panose="02000503030000020004" pitchFamily="2" charset="77"/>
            </a:endParaRPr>
          </a:p>
          <a:p>
            <a:pPr algn="ctr"/>
            <a:r>
              <a:rPr lang="nb-NO" sz="1200" dirty="0">
                <a:solidFill>
                  <a:srgbClr val="014693"/>
                </a:solidFill>
                <a:latin typeface="TT Firs Neue" panose="02000503030000020004" pitchFamily="2" charset="77"/>
              </a:rPr>
              <a:t>(</a:t>
            </a:r>
            <a:r>
              <a:rPr lang="nb-NO" sz="12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estimated</a:t>
            </a:r>
            <a:r>
              <a:rPr lang="nb-NO" sz="12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2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weather</a:t>
            </a:r>
            <a:r>
              <a:rPr lang="nb-NO" sz="1200" dirty="0">
                <a:solidFill>
                  <a:srgbClr val="014693"/>
                </a:solidFill>
                <a:latin typeface="TT Firs Neue" panose="02000503030000020004" pitchFamily="2" charset="77"/>
              </a:rPr>
              <a:t>)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12" name="Tittel 2">
            <a:extLst>
              <a:ext uri="{FF2B5EF4-FFF2-40B4-BE49-F238E27FC236}">
                <a16:creationId xmlns:a16="http://schemas.microsoft.com/office/drawing/2014/main" id="{D426DD10-9B75-15C5-5744-660013D5500D}"/>
              </a:ext>
            </a:extLst>
          </p:cNvPr>
          <p:cNvSpPr txBox="1">
            <a:spLocks/>
          </p:cNvSpPr>
          <p:nvPr/>
        </p:nvSpPr>
        <p:spPr>
          <a:xfrm>
            <a:off x="6653839" y="1004167"/>
            <a:ext cx="1625294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Y</a:t>
            </a:r>
            <a:r>
              <a:rPr lang="nb-NO" sz="12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test</a:t>
            </a:r>
            <a:endParaRPr lang="nb-NO" sz="1200" dirty="0">
              <a:solidFill>
                <a:srgbClr val="C00000"/>
              </a:solidFill>
              <a:latin typeface="TT Firs Neue" panose="02000503030000020004" pitchFamily="2" charset="77"/>
            </a:endParaRPr>
          </a:p>
          <a:p>
            <a:pPr algn="ctr"/>
            <a:r>
              <a:rPr lang="nb-NO" sz="1200" dirty="0">
                <a:solidFill>
                  <a:srgbClr val="014693"/>
                </a:solidFill>
                <a:latin typeface="TT Firs Neue" panose="02000503030000020004" pitchFamily="2" charset="77"/>
              </a:rPr>
              <a:t>(</a:t>
            </a:r>
            <a:r>
              <a:rPr lang="nb-NO" sz="12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your</a:t>
            </a:r>
            <a:r>
              <a:rPr lang="nb-NO" sz="12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2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predictions</a:t>
            </a:r>
            <a:r>
              <a:rPr lang="nb-NO" sz="1200" dirty="0">
                <a:solidFill>
                  <a:srgbClr val="014693"/>
                </a:solidFill>
                <a:latin typeface="TT Firs Neue" panose="02000503030000020004" pitchFamily="2" charset="77"/>
              </a:rPr>
              <a:t>)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0A6C91-0ED2-8AF4-7C39-0BA252FBD080}"/>
              </a:ext>
            </a:extLst>
          </p:cNvPr>
          <p:cNvSpPr/>
          <p:nvPr/>
        </p:nvSpPr>
        <p:spPr>
          <a:xfrm>
            <a:off x="5268549" y="525101"/>
            <a:ext cx="724846" cy="1919335"/>
          </a:xfrm>
          <a:prstGeom prst="rect">
            <a:avLst/>
          </a:prstGeom>
          <a:solidFill>
            <a:srgbClr val="C00000">
              <a:alpha val="11623"/>
            </a:srgbClr>
          </a:solidFill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Y"/>
          </a:p>
        </p:txBody>
      </p:sp>
      <p:sp>
        <p:nvSpPr>
          <p:cNvPr id="14" name="Tittel 2">
            <a:extLst>
              <a:ext uri="{FF2B5EF4-FFF2-40B4-BE49-F238E27FC236}">
                <a16:creationId xmlns:a16="http://schemas.microsoft.com/office/drawing/2014/main" id="{AF02D16A-E222-AB68-A4E7-5239D28B04BA}"/>
              </a:ext>
            </a:extLst>
          </p:cNvPr>
          <p:cNvSpPr txBox="1">
            <a:spLocks/>
          </p:cNvSpPr>
          <p:nvPr/>
        </p:nvSpPr>
        <p:spPr>
          <a:xfrm>
            <a:off x="5285957" y="2444436"/>
            <a:ext cx="690030" cy="27699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b-NO" sz="1200" dirty="0">
                <a:solidFill>
                  <a:srgbClr val="C00000"/>
                </a:solidFill>
                <a:latin typeface="TT Firs Neue" panose="02000503030000020004" pitchFamily="2" charset="77"/>
              </a:rPr>
              <a:t>24h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204257-B390-66A8-3C46-D4BAD85E5E1B}"/>
              </a:ext>
            </a:extLst>
          </p:cNvPr>
          <p:cNvSpPr/>
          <p:nvPr/>
        </p:nvSpPr>
        <p:spPr>
          <a:xfrm>
            <a:off x="5268549" y="2444436"/>
            <a:ext cx="724846" cy="2607398"/>
          </a:xfrm>
          <a:prstGeom prst="rect">
            <a:avLst/>
          </a:prstGeom>
          <a:solidFill>
            <a:schemeClr val="accent1">
              <a:alpha val="46257"/>
            </a:schemeClr>
          </a:solidFill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468201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teve Carell's I Love Lamp &quot;Anchorman&quot; Line Was Improv | epicrally.co.uk">
            <a:extLst>
              <a:ext uri="{FF2B5EF4-FFF2-40B4-BE49-F238E27FC236}">
                <a16:creationId xmlns:a16="http://schemas.microsoft.com/office/drawing/2014/main" id="{0C5AB1AF-E82B-BA6D-AEE5-F51FAA835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34" y="668215"/>
            <a:ext cx="4589478" cy="353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tel 2">
            <a:extLst>
              <a:ext uri="{FF2B5EF4-FFF2-40B4-BE49-F238E27FC236}">
                <a16:creationId xmlns:a16="http://schemas.microsoft.com/office/drawing/2014/main" id="{2219DAE4-94D5-F31B-D7EB-6017171A7D8A}"/>
              </a:ext>
            </a:extLst>
          </p:cNvPr>
          <p:cNvSpPr txBox="1">
            <a:spLocks/>
          </p:cNvSpPr>
          <p:nvPr/>
        </p:nvSpPr>
        <p:spPr>
          <a:xfrm>
            <a:off x="6129000" y="2081134"/>
            <a:ext cx="2345043" cy="707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Weather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predictions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9235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495542-0726-7C66-9C12-F1A26F5E4903}"/>
              </a:ext>
            </a:extLst>
          </p:cNvPr>
          <p:cNvSpPr/>
          <p:nvPr/>
        </p:nvSpPr>
        <p:spPr>
          <a:xfrm>
            <a:off x="208030" y="380912"/>
            <a:ext cx="1068309" cy="1475250"/>
          </a:xfrm>
          <a:prstGeom prst="rect">
            <a:avLst/>
          </a:prstGeom>
          <a:solidFill>
            <a:schemeClr val="tx2">
              <a:lumMod val="60000"/>
              <a:lumOff val="4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4000" dirty="0">
                <a:solidFill>
                  <a:srgbClr val="C00000"/>
                </a:solidFill>
                <a:latin typeface="TT Firs Neue Trl" panose="02000803030000020004" pitchFamily="2" charset="77"/>
              </a:rPr>
              <a:t>X</a:t>
            </a:r>
            <a:r>
              <a:rPr lang="en-CY" sz="2000" dirty="0">
                <a:solidFill>
                  <a:srgbClr val="C00000"/>
                </a:solidFill>
                <a:latin typeface="TT Firs Neue Trl" panose="02000803030000020004" pitchFamily="2" charset="77"/>
              </a:rPr>
              <a:t>test</a:t>
            </a:r>
          </a:p>
          <a:p>
            <a:pPr algn="ctr"/>
            <a:r>
              <a:rPr lang="en-CY" sz="1200" dirty="0">
                <a:solidFill>
                  <a:srgbClr val="C00000"/>
                </a:solidFill>
                <a:latin typeface="TT Firs Neue Trl" panose="02000803030000020004" pitchFamily="2" charset="77"/>
              </a:rPr>
              <a:t>observed</a:t>
            </a:r>
          </a:p>
        </p:txBody>
      </p:sp>
      <p:sp>
        <p:nvSpPr>
          <p:cNvPr id="6" name="Tittel 2">
            <a:extLst>
              <a:ext uri="{FF2B5EF4-FFF2-40B4-BE49-F238E27FC236}">
                <a16:creationId xmlns:a16="http://schemas.microsoft.com/office/drawing/2014/main" id="{C24EE51C-6971-49FC-2F01-0DEDC6AF7C1D}"/>
              </a:ext>
            </a:extLst>
          </p:cNvPr>
          <p:cNvSpPr txBox="1">
            <a:spLocks/>
          </p:cNvSpPr>
          <p:nvPr/>
        </p:nvSpPr>
        <p:spPr>
          <a:xfrm>
            <a:off x="3222838" y="390632"/>
            <a:ext cx="4993184" cy="101566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The problem #2:</a:t>
            </a:r>
          </a:p>
          <a:p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Weather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predictions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differ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from real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observed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weather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8" name="Tittel 2">
            <a:extLst>
              <a:ext uri="{FF2B5EF4-FFF2-40B4-BE49-F238E27FC236}">
                <a16:creationId xmlns:a16="http://schemas.microsoft.com/office/drawing/2014/main" id="{30C69AD8-A1AB-2244-E22D-4E53157C9682}"/>
              </a:ext>
            </a:extLst>
          </p:cNvPr>
          <p:cNvSpPr txBox="1">
            <a:spLocks/>
          </p:cNvSpPr>
          <p:nvPr/>
        </p:nvSpPr>
        <p:spPr>
          <a:xfrm>
            <a:off x="3222838" y="1534194"/>
            <a:ext cx="5785360" cy="101566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If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train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model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on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real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weather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</a:p>
          <a:p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but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predict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future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using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estimated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weather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there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will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be a risk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of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an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error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.  </a:t>
            </a:r>
            <a:endParaRPr lang="nb-NO" sz="2000" dirty="0">
              <a:solidFill>
                <a:srgbClr val="C00000"/>
              </a:solidFill>
              <a:latin typeface="TT Firs Neue" panose="02000503030000020004" pitchFamily="2" charset="77"/>
            </a:endParaRPr>
          </a:p>
        </p:txBody>
      </p:sp>
      <p:sp>
        <p:nvSpPr>
          <p:cNvPr id="9" name="Tittel 2">
            <a:extLst>
              <a:ext uri="{FF2B5EF4-FFF2-40B4-BE49-F238E27FC236}">
                <a16:creationId xmlns:a16="http://schemas.microsoft.com/office/drawing/2014/main" id="{BFB8E185-E51F-0A56-5F79-28B8D1FD3CA5}"/>
              </a:ext>
            </a:extLst>
          </p:cNvPr>
          <p:cNvSpPr txBox="1">
            <a:spLocks/>
          </p:cNvSpPr>
          <p:nvPr/>
        </p:nvSpPr>
        <p:spPr>
          <a:xfrm>
            <a:off x="208030" y="2985532"/>
            <a:ext cx="8464989" cy="707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Your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model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must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adapt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 to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the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distribution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difference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between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real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weather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and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estimated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weather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6C0943-5FC2-DD72-289F-4A65472594BE}"/>
              </a:ext>
            </a:extLst>
          </p:cNvPr>
          <p:cNvSpPr/>
          <p:nvPr/>
        </p:nvSpPr>
        <p:spPr>
          <a:xfrm>
            <a:off x="1715434" y="380912"/>
            <a:ext cx="1068309" cy="1475250"/>
          </a:xfrm>
          <a:prstGeom prst="rect">
            <a:avLst/>
          </a:prstGeom>
          <a:solidFill>
            <a:schemeClr val="tx2">
              <a:lumMod val="60000"/>
              <a:lumOff val="4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4000" dirty="0">
                <a:solidFill>
                  <a:srgbClr val="C00000"/>
                </a:solidFill>
                <a:latin typeface="TT Firs Neue Trl" panose="02000803030000020004" pitchFamily="2" charset="77"/>
              </a:rPr>
              <a:t>X</a:t>
            </a:r>
            <a:r>
              <a:rPr lang="en-CY" sz="2000" dirty="0">
                <a:solidFill>
                  <a:srgbClr val="C00000"/>
                </a:solidFill>
                <a:latin typeface="TT Firs Neue Trl" panose="02000803030000020004" pitchFamily="2" charset="77"/>
              </a:rPr>
              <a:t>test</a:t>
            </a:r>
          </a:p>
          <a:p>
            <a:pPr algn="ctr"/>
            <a:r>
              <a:rPr lang="en-CY" sz="1200" dirty="0">
                <a:solidFill>
                  <a:srgbClr val="C00000"/>
                </a:solidFill>
                <a:latin typeface="TT Firs Neue Trl" panose="02000803030000020004" pitchFamily="2" charset="77"/>
              </a:rPr>
              <a:t>estimated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5042E-089D-B2DC-5BE1-B83CFF419A76}"/>
              </a:ext>
            </a:extLst>
          </p:cNvPr>
          <p:cNvSpPr txBox="1"/>
          <p:nvPr/>
        </p:nvSpPr>
        <p:spPr>
          <a:xfrm>
            <a:off x="1276339" y="855886"/>
            <a:ext cx="33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～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D5625-2B2F-C88D-A0B4-286A1B979782}"/>
              </a:ext>
            </a:extLst>
          </p:cNvPr>
          <p:cNvSpPr txBox="1"/>
          <p:nvPr/>
        </p:nvSpPr>
        <p:spPr>
          <a:xfrm>
            <a:off x="1276339" y="933871"/>
            <a:ext cx="33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～</a:t>
            </a:r>
          </a:p>
        </p:txBody>
      </p:sp>
    </p:spTree>
    <p:extLst>
      <p:ext uri="{BB962C8B-B14F-4D97-AF65-F5344CB8AC3E}">
        <p14:creationId xmlns:p14="http://schemas.microsoft.com/office/powerpoint/2010/main" val="429332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F160F55-A75E-A8DD-A2AA-726517EA9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3" b="4070"/>
          <a:stretch/>
        </p:blipFill>
        <p:spPr>
          <a:xfrm>
            <a:off x="707606" y="288708"/>
            <a:ext cx="7710681" cy="485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59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F160F55-A75E-A8DD-A2AA-726517EA9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3" b="4070"/>
          <a:stretch/>
        </p:blipFill>
        <p:spPr>
          <a:xfrm>
            <a:off x="707606" y="288708"/>
            <a:ext cx="7710681" cy="48547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5245B6-6F85-BBBB-CEFF-54C38EC21248}"/>
              </a:ext>
            </a:extLst>
          </p:cNvPr>
          <p:cNvSpPr/>
          <p:nvPr/>
        </p:nvSpPr>
        <p:spPr>
          <a:xfrm>
            <a:off x="6463606" y="288708"/>
            <a:ext cx="806326" cy="1956552"/>
          </a:xfrm>
          <a:prstGeom prst="rect">
            <a:avLst/>
          </a:prstGeom>
          <a:solidFill>
            <a:srgbClr val="C00000">
              <a:alpha val="11623"/>
            </a:srgbClr>
          </a:solidFill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A7190F-F6B8-D59A-C999-66722B1204CC}"/>
              </a:ext>
            </a:extLst>
          </p:cNvPr>
          <p:cNvSpPr/>
          <p:nvPr/>
        </p:nvSpPr>
        <p:spPr>
          <a:xfrm>
            <a:off x="6463605" y="2247393"/>
            <a:ext cx="806327" cy="2896107"/>
          </a:xfrm>
          <a:prstGeom prst="rect">
            <a:avLst/>
          </a:prstGeom>
          <a:solidFill>
            <a:schemeClr val="accent5">
              <a:lumMod val="20000"/>
              <a:lumOff val="80000"/>
              <a:alpha val="46257"/>
            </a:schemeClr>
          </a:solidFill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Y"/>
          </a:p>
        </p:txBody>
      </p:sp>
      <p:sp>
        <p:nvSpPr>
          <p:cNvPr id="7" name="Tittel 2">
            <a:extLst>
              <a:ext uri="{FF2B5EF4-FFF2-40B4-BE49-F238E27FC236}">
                <a16:creationId xmlns:a16="http://schemas.microsoft.com/office/drawing/2014/main" id="{BAA09A2C-C368-3822-48E7-75462028D509}"/>
              </a:ext>
            </a:extLst>
          </p:cNvPr>
          <p:cNvSpPr txBox="1">
            <a:spLocks/>
          </p:cNvSpPr>
          <p:nvPr/>
        </p:nvSpPr>
        <p:spPr>
          <a:xfrm>
            <a:off x="6463604" y="1065329"/>
            <a:ext cx="806326" cy="40011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Y</a:t>
            </a:r>
            <a:r>
              <a:rPr lang="nb-NO" sz="12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test</a:t>
            </a:r>
            <a:endParaRPr lang="nb-NO" sz="1200" dirty="0">
              <a:solidFill>
                <a:srgbClr val="C00000"/>
              </a:solidFill>
              <a:latin typeface="TT Firs Neue" panose="02000503030000020004" pitchFamily="2" charset="77"/>
            </a:endParaRPr>
          </a:p>
        </p:txBody>
      </p:sp>
      <p:sp>
        <p:nvSpPr>
          <p:cNvPr id="8" name="Tittel 2">
            <a:extLst>
              <a:ext uri="{FF2B5EF4-FFF2-40B4-BE49-F238E27FC236}">
                <a16:creationId xmlns:a16="http://schemas.microsoft.com/office/drawing/2014/main" id="{B1FDBC53-3EC4-BCD5-FE43-5D2FCAFE0AEB}"/>
              </a:ext>
            </a:extLst>
          </p:cNvPr>
          <p:cNvSpPr txBox="1">
            <a:spLocks/>
          </p:cNvSpPr>
          <p:nvPr/>
        </p:nvSpPr>
        <p:spPr>
          <a:xfrm>
            <a:off x="6382123" y="3384074"/>
            <a:ext cx="987398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X</a:t>
            </a:r>
            <a:r>
              <a:rPr lang="nb-NO" sz="12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test</a:t>
            </a:r>
            <a:endParaRPr lang="nb-NO" sz="1200" dirty="0">
              <a:solidFill>
                <a:srgbClr val="C00000"/>
              </a:solidFill>
              <a:latin typeface="TT Firs Neue" panose="02000503030000020004" pitchFamily="2" charset="77"/>
            </a:endParaRPr>
          </a:p>
          <a:p>
            <a:pPr algn="ctr"/>
            <a:r>
              <a:rPr lang="nb-NO" sz="1200" dirty="0">
                <a:solidFill>
                  <a:srgbClr val="C00000"/>
                </a:solidFill>
                <a:latin typeface="TT Firs Neue" panose="02000503030000020004" pitchFamily="2" charset="77"/>
              </a:rPr>
              <a:t>(</a:t>
            </a:r>
            <a:r>
              <a:rPr lang="nb-NO" sz="12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estim</a:t>
            </a:r>
            <a:r>
              <a:rPr lang="nb-NO" sz="1200" dirty="0">
                <a:solidFill>
                  <a:srgbClr val="C00000"/>
                </a:solidFill>
                <a:latin typeface="TT Firs Neue" panose="02000503030000020004" pitchFamily="2" charset="77"/>
              </a:rPr>
              <a:t>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A23FA-0A60-203D-FEAD-AC713DC76F29}"/>
              </a:ext>
            </a:extLst>
          </p:cNvPr>
          <p:cNvSpPr/>
          <p:nvPr/>
        </p:nvSpPr>
        <p:spPr>
          <a:xfrm>
            <a:off x="1679045" y="2245260"/>
            <a:ext cx="3155505" cy="2896107"/>
          </a:xfrm>
          <a:prstGeom prst="rect">
            <a:avLst/>
          </a:prstGeom>
          <a:solidFill>
            <a:schemeClr val="accent2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2000" b="1" dirty="0">
                <a:solidFill>
                  <a:srgbClr val="C00000"/>
                </a:solidFill>
                <a:latin typeface="TT Firs Neue" panose="02000503030000020004" pitchFamily="2" charset="77"/>
              </a:rPr>
              <a:t>X</a:t>
            </a:r>
            <a:r>
              <a:rPr lang="en-CY" sz="1200" b="1" dirty="0">
                <a:solidFill>
                  <a:srgbClr val="C00000"/>
                </a:solidFill>
                <a:latin typeface="TT Firs Neue" panose="02000503030000020004" pitchFamily="2" charset="77"/>
              </a:rPr>
              <a:t>train</a:t>
            </a:r>
          </a:p>
          <a:p>
            <a:pPr algn="ctr"/>
            <a:r>
              <a:rPr lang="en-CY" sz="1200" b="1" dirty="0">
                <a:solidFill>
                  <a:srgbClr val="C00000"/>
                </a:solidFill>
                <a:latin typeface="TT Firs Neue" panose="02000503030000020004" pitchFamily="2" charset="77"/>
              </a:rPr>
              <a:t>(observed)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70B4EE-0CE6-5834-C1DD-94125A997E24}"/>
              </a:ext>
            </a:extLst>
          </p:cNvPr>
          <p:cNvSpPr/>
          <p:nvPr/>
        </p:nvSpPr>
        <p:spPr>
          <a:xfrm>
            <a:off x="1679045" y="286575"/>
            <a:ext cx="4784559" cy="1957619"/>
          </a:xfrm>
          <a:prstGeom prst="rect">
            <a:avLst/>
          </a:prstGeom>
          <a:solidFill>
            <a:schemeClr val="accent4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2000" b="1" dirty="0">
                <a:solidFill>
                  <a:srgbClr val="C00000"/>
                </a:solidFill>
                <a:latin typeface="TT Firs Neue" panose="02000503030000020004" pitchFamily="2" charset="77"/>
              </a:rPr>
              <a:t>Y</a:t>
            </a:r>
            <a:r>
              <a:rPr lang="en-CY" sz="1200" b="1" dirty="0">
                <a:solidFill>
                  <a:srgbClr val="C00000"/>
                </a:solidFill>
                <a:latin typeface="TT Firs Neue" panose="02000503030000020004" pitchFamily="2" charset="77"/>
              </a:rPr>
              <a:t>train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252C77-84BF-69BC-2D07-A77665333271}"/>
              </a:ext>
            </a:extLst>
          </p:cNvPr>
          <p:cNvSpPr/>
          <p:nvPr/>
        </p:nvSpPr>
        <p:spPr>
          <a:xfrm>
            <a:off x="4834551" y="2245260"/>
            <a:ext cx="1629054" cy="2896107"/>
          </a:xfrm>
          <a:prstGeom prst="rect">
            <a:avLst/>
          </a:prstGeom>
          <a:solidFill>
            <a:schemeClr val="accent5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2000" b="1" dirty="0">
                <a:solidFill>
                  <a:srgbClr val="C00000"/>
                </a:solidFill>
                <a:latin typeface="TT Firs Neue" panose="02000503030000020004" pitchFamily="2" charset="77"/>
              </a:rPr>
              <a:t>X</a:t>
            </a:r>
            <a:r>
              <a:rPr lang="en-CY" sz="1200" b="1" dirty="0">
                <a:solidFill>
                  <a:srgbClr val="C00000"/>
                </a:solidFill>
                <a:latin typeface="TT Firs Neue" panose="02000503030000020004" pitchFamily="2" charset="77"/>
              </a:rPr>
              <a:t>train</a:t>
            </a:r>
          </a:p>
          <a:p>
            <a:pPr algn="ctr"/>
            <a:r>
              <a:rPr lang="en-CY" sz="1200" b="1" dirty="0">
                <a:solidFill>
                  <a:srgbClr val="C00000"/>
                </a:solidFill>
                <a:latin typeface="TT Firs Neue" panose="02000503030000020004" pitchFamily="2" charset="77"/>
              </a:rPr>
              <a:t>(estimated)</a:t>
            </a:r>
          </a:p>
        </p:txBody>
      </p:sp>
    </p:spTree>
    <p:extLst>
      <p:ext uri="{BB962C8B-B14F-4D97-AF65-F5344CB8AC3E}">
        <p14:creationId xmlns:p14="http://schemas.microsoft.com/office/powerpoint/2010/main" val="2715314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AA1613-6323-EE3A-FB00-334D839FA1A1}"/>
              </a:ext>
            </a:extLst>
          </p:cNvPr>
          <p:cNvSpPr txBox="1"/>
          <p:nvPr/>
        </p:nvSpPr>
        <p:spPr>
          <a:xfrm>
            <a:off x="283293" y="2365548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Y" sz="1200" dirty="0">
                <a:solidFill>
                  <a:srgbClr val="014693"/>
                </a:solidFill>
                <a:latin typeface="TT Firs Neue" panose="02000503030000020004" pitchFamily="2" charset="77"/>
              </a:rPr>
              <a:t>2019/01/01</a:t>
            </a:r>
            <a:endParaRPr lang="en-CY" sz="1200" dirty="0">
              <a:latin typeface="TT Firs Neue" panose="02000503030000020004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B59D8-02A9-54E8-468B-1A4DFC4A76EF}"/>
              </a:ext>
            </a:extLst>
          </p:cNvPr>
          <p:cNvSpPr/>
          <p:nvPr/>
        </p:nvSpPr>
        <p:spPr>
          <a:xfrm>
            <a:off x="785995" y="232255"/>
            <a:ext cx="4784559" cy="1957619"/>
          </a:xfrm>
          <a:prstGeom prst="rect">
            <a:avLst/>
          </a:prstGeom>
          <a:solidFill>
            <a:schemeClr val="accent4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2000" b="1" dirty="0">
                <a:solidFill>
                  <a:srgbClr val="C00000"/>
                </a:solidFill>
                <a:latin typeface="TT Firs Neue" panose="02000503030000020004" pitchFamily="2" charset="77"/>
              </a:rPr>
              <a:t>Y</a:t>
            </a:r>
            <a:r>
              <a:rPr lang="en-CY" sz="1200" b="1" dirty="0">
                <a:solidFill>
                  <a:srgbClr val="C00000"/>
                </a:solidFill>
                <a:latin typeface="TT Firs Neue" panose="02000503030000020004" pitchFamily="2" charset="77"/>
              </a:rPr>
              <a:t>train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7C63C-7335-FECF-9C9A-BAF337695A3E}"/>
              </a:ext>
            </a:extLst>
          </p:cNvPr>
          <p:cNvSpPr txBox="1"/>
          <p:nvPr/>
        </p:nvSpPr>
        <p:spPr>
          <a:xfrm>
            <a:off x="4888160" y="2355284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Y" sz="1200" b="1" dirty="0">
                <a:solidFill>
                  <a:srgbClr val="014693"/>
                </a:solidFill>
                <a:latin typeface="TT Firs Neue" panose="02000503030000020004" pitchFamily="2" charset="77"/>
              </a:rPr>
              <a:t>2023/05/01</a:t>
            </a:r>
            <a:endParaRPr lang="en-CY" sz="1200" b="1" dirty="0">
              <a:latin typeface="TT Firs Neue" panose="02000503030000020004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1DCFB-BD8B-A21B-8317-262099E20CC1}"/>
              </a:ext>
            </a:extLst>
          </p:cNvPr>
          <p:cNvSpPr/>
          <p:nvPr/>
        </p:nvSpPr>
        <p:spPr>
          <a:xfrm>
            <a:off x="6956607" y="233322"/>
            <a:ext cx="806326" cy="1956552"/>
          </a:xfrm>
          <a:prstGeom prst="rect">
            <a:avLst/>
          </a:prstGeom>
          <a:solidFill>
            <a:srgbClr val="C00000">
              <a:alpha val="11623"/>
            </a:srgbClr>
          </a:solidFill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Y"/>
          </a:p>
        </p:txBody>
      </p:sp>
      <p:sp>
        <p:nvSpPr>
          <p:cNvPr id="8" name="Tittel 2">
            <a:extLst>
              <a:ext uri="{FF2B5EF4-FFF2-40B4-BE49-F238E27FC236}">
                <a16:creationId xmlns:a16="http://schemas.microsoft.com/office/drawing/2014/main" id="{CBFF8C6D-C23D-B120-B1A1-A8114725A915}"/>
              </a:ext>
            </a:extLst>
          </p:cNvPr>
          <p:cNvSpPr txBox="1">
            <a:spLocks/>
          </p:cNvSpPr>
          <p:nvPr/>
        </p:nvSpPr>
        <p:spPr>
          <a:xfrm>
            <a:off x="6956605" y="1009943"/>
            <a:ext cx="806326" cy="40011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Y</a:t>
            </a:r>
            <a:r>
              <a:rPr lang="nb-NO" sz="12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test</a:t>
            </a:r>
            <a:endParaRPr lang="nb-NO" sz="1200" dirty="0">
              <a:solidFill>
                <a:srgbClr val="C00000"/>
              </a:solidFill>
              <a:latin typeface="TT Firs Neue" panose="02000503030000020004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54DE8D-0F3B-8EC5-11C9-71CCF2938FA2}"/>
              </a:ext>
            </a:extLst>
          </p:cNvPr>
          <p:cNvSpPr/>
          <p:nvPr/>
        </p:nvSpPr>
        <p:spPr>
          <a:xfrm>
            <a:off x="785994" y="2818221"/>
            <a:ext cx="3001377" cy="1719157"/>
          </a:xfrm>
          <a:prstGeom prst="rect">
            <a:avLst/>
          </a:prstGeom>
          <a:solidFill>
            <a:schemeClr val="accent2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2000" b="1" dirty="0">
                <a:solidFill>
                  <a:srgbClr val="C00000"/>
                </a:solidFill>
                <a:latin typeface="TT Firs Neue" panose="02000503030000020004" pitchFamily="2" charset="77"/>
              </a:rPr>
              <a:t>X</a:t>
            </a:r>
            <a:r>
              <a:rPr lang="en-CY" sz="1200" b="1" dirty="0">
                <a:solidFill>
                  <a:srgbClr val="C00000"/>
                </a:solidFill>
                <a:latin typeface="TT Firs Neue" panose="02000503030000020004" pitchFamily="2" charset="77"/>
              </a:rPr>
              <a:t>train</a:t>
            </a:r>
          </a:p>
          <a:p>
            <a:pPr algn="ctr"/>
            <a:r>
              <a:rPr lang="en-CY" sz="1200" b="1" dirty="0">
                <a:solidFill>
                  <a:srgbClr val="C00000"/>
                </a:solidFill>
                <a:latin typeface="TT Firs Neue" panose="02000503030000020004" pitchFamily="2" charset="77"/>
              </a:rPr>
              <a:t>(observed)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8C840-622A-29D7-B9E4-A481CE69CF63}"/>
              </a:ext>
            </a:extLst>
          </p:cNvPr>
          <p:cNvSpPr/>
          <p:nvPr/>
        </p:nvSpPr>
        <p:spPr>
          <a:xfrm>
            <a:off x="3787371" y="2818221"/>
            <a:ext cx="1783179" cy="1719157"/>
          </a:xfrm>
          <a:prstGeom prst="rect">
            <a:avLst/>
          </a:prstGeom>
          <a:solidFill>
            <a:schemeClr val="accent5">
              <a:lumMod val="20000"/>
              <a:lumOff val="80000"/>
              <a:alpha val="38824"/>
            </a:schemeClr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Y" sz="2000" b="1" dirty="0">
                <a:solidFill>
                  <a:srgbClr val="C00000"/>
                </a:solidFill>
                <a:latin typeface="TT Firs Neue" panose="02000503030000020004" pitchFamily="2" charset="77"/>
              </a:rPr>
              <a:t>X</a:t>
            </a:r>
            <a:r>
              <a:rPr lang="en-CY" sz="1200" b="1" dirty="0">
                <a:solidFill>
                  <a:srgbClr val="C00000"/>
                </a:solidFill>
                <a:latin typeface="TT Firs Neue" panose="02000503030000020004" pitchFamily="2" charset="77"/>
              </a:rPr>
              <a:t>train</a:t>
            </a:r>
          </a:p>
          <a:p>
            <a:pPr algn="ctr"/>
            <a:r>
              <a:rPr lang="en-CY" sz="1200" b="1" dirty="0">
                <a:solidFill>
                  <a:srgbClr val="C00000"/>
                </a:solidFill>
                <a:latin typeface="TT Firs Neue" panose="02000503030000020004" pitchFamily="2" charset="77"/>
              </a:rPr>
              <a:t>(estimated)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20681-E8C0-28A6-EF21-D500EAC4FD5C}"/>
              </a:ext>
            </a:extLst>
          </p:cNvPr>
          <p:cNvSpPr txBox="1"/>
          <p:nvPr/>
        </p:nvSpPr>
        <p:spPr>
          <a:xfrm>
            <a:off x="3194096" y="236149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Y" sz="1200" dirty="0">
                <a:solidFill>
                  <a:srgbClr val="014693"/>
                </a:solidFill>
                <a:latin typeface="TT Firs Neue" panose="02000503030000020004" pitchFamily="2" charset="77"/>
              </a:rPr>
              <a:t>2022/10/28</a:t>
            </a:r>
            <a:endParaRPr lang="en-CY" sz="1200" dirty="0">
              <a:latin typeface="TT Firs Neue" panose="02000503030000020004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043905-0D2A-8760-2BF8-2853228DD162}"/>
              </a:ext>
            </a:extLst>
          </p:cNvPr>
          <p:cNvSpPr/>
          <p:nvPr/>
        </p:nvSpPr>
        <p:spPr>
          <a:xfrm>
            <a:off x="6956604" y="2797692"/>
            <a:ext cx="806327" cy="1739686"/>
          </a:xfrm>
          <a:prstGeom prst="rect">
            <a:avLst/>
          </a:prstGeom>
          <a:solidFill>
            <a:schemeClr val="accent5">
              <a:lumMod val="20000"/>
              <a:lumOff val="80000"/>
              <a:alpha val="46257"/>
            </a:schemeClr>
          </a:solidFill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Y"/>
          </a:p>
        </p:txBody>
      </p:sp>
      <p:sp>
        <p:nvSpPr>
          <p:cNvPr id="14" name="Tittel 2">
            <a:extLst>
              <a:ext uri="{FF2B5EF4-FFF2-40B4-BE49-F238E27FC236}">
                <a16:creationId xmlns:a16="http://schemas.microsoft.com/office/drawing/2014/main" id="{A5A89055-FB4A-10B8-6F9C-30DA207840B1}"/>
              </a:ext>
            </a:extLst>
          </p:cNvPr>
          <p:cNvSpPr txBox="1">
            <a:spLocks/>
          </p:cNvSpPr>
          <p:nvPr/>
        </p:nvSpPr>
        <p:spPr>
          <a:xfrm>
            <a:off x="6866068" y="3375147"/>
            <a:ext cx="987398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X</a:t>
            </a:r>
            <a:r>
              <a:rPr lang="nb-NO" sz="12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test</a:t>
            </a:r>
            <a:endParaRPr lang="nb-NO" sz="1200" dirty="0">
              <a:solidFill>
                <a:srgbClr val="C00000"/>
              </a:solidFill>
              <a:latin typeface="TT Firs Neue" panose="02000503030000020004" pitchFamily="2" charset="77"/>
            </a:endParaRPr>
          </a:p>
          <a:p>
            <a:pPr algn="ctr"/>
            <a:r>
              <a:rPr lang="nb-NO" sz="1200" dirty="0">
                <a:solidFill>
                  <a:srgbClr val="C00000"/>
                </a:solidFill>
                <a:latin typeface="TT Firs Neue" panose="02000503030000020004" pitchFamily="2" charset="77"/>
              </a:rPr>
              <a:t>(</a:t>
            </a:r>
            <a:r>
              <a:rPr lang="nb-NO" sz="12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estim</a:t>
            </a:r>
            <a:r>
              <a:rPr lang="nb-NO" sz="1200" dirty="0">
                <a:solidFill>
                  <a:srgbClr val="C00000"/>
                </a:solidFill>
                <a:latin typeface="TT Firs Neue" panose="02000503030000020004" pitchFamily="2" charset="77"/>
              </a:rPr>
              <a:t>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BDD097-4C3D-1807-D80A-6108C4EF3856}"/>
              </a:ext>
            </a:extLst>
          </p:cNvPr>
          <p:cNvSpPr txBox="1"/>
          <p:nvPr/>
        </p:nvSpPr>
        <p:spPr>
          <a:xfrm>
            <a:off x="6174924" y="2247769"/>
            <a:ext cx="2369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Y" sz="1200" b="1" dirty="0">
                <a:solidFill>
                  <a:srgbClr val="014693"/>
                </a:solidFill>
                <a:latin typeface="TT Firs Neue" panose="02000503030000020004" pitchFamily="2" charset="77"/>
              </a:rPr>
              <a:t>30 days</a:t>
            </a:r>
          </a:p>
          <a:p>
            <a:pPr algn="ctr"/>
            <a:r>
              <a:rPr lang="en-GB" sz="1000" b="1" dirty="0">
                <a:solidFill>
                  <a:srgbClr val="014693"/>
                </a:solidFill>
                <a:latin typeface="TT Firs Neue" panose="02000503030000020004" pitchFamily="2" charset="77"/>
              </a:rPr>
              <a:t>B</a:t>
            </a:r>
            <a:r>
              <a:rPr lang="en-CY" sz="1000" b="1" dirty="0">
                <a:solidFill>
                  <a:srgbClr val="014693"/>
                </a:solidFill>
                <a:latin typeface="TT Firs Neue" panose="02000503030000020004" pitchFamily="2" charset="77"/>
              </a:rPr>
              <a:t>etween May 1 and July </a:t>
            </a:r>
            <a:r>
              <a:rPr lang="ru-RU" sz="1000" b="1" dirty="0">
                <a:solidFill>
                  <a:srgbClr val="014693"/>
                </a:solidFill>
                <a:latin typeface="TT Firs Neue" panose="02000503030000020004" pitchFamily="2" charset="77"/>
              </a:rPr>
              <a:t>5</a:t>
            </a:r>
            <a:endParaRPr lang="en-CY" sz="1000" b="1" dirty="0"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6326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2">
            <a:extLst>
              <a:ext uri="{FF2B5EF4-FFF2-40B4-BE49-F238E27FC236}">
                <a16:creationId xmlns:a16="http://schemas.microsoft.com/office/drawing/2014/main" id="{438606D6-FEBF-3BBE-26AC-520BC6309CE0}"/>
              </a:ext>
            </a:extLst>
          </p:cNvPr>
          <p:cNvSpPr txBox="1">
            <a:spLocks/>
          </p:cNvSpPr>
          <p:nvPr/>
        </p:nvSpPr>
        <p:spPr>
          <a:xfrm>
            <a:off x="153898" y="136410"/>
            <a:ext cx="4993184" cy="101566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dirty="0" err="1">
                <a:solidFill>
                  <a:srgbClr val="014693"/>
                </a:solidFill>
                <a:latin typeface="TT Firs Neue Trl" panose="02000803030000020004" pitchFamily="2" charset="77"/>
              </a:rPr>
              <a:t>Why</a:t>
            </a:r>
            <a:r>
              <a:rPr lang="nb-NO" sz="2000" dirty="0">
                <a:solidFill>
                  <a:srgbClr val="014693"/>
                </a:solidFill>
                <a:latin typeface="TT Firs Neue Trl" panose="02000803030000020004" pitchFamily="2" charset="77"/>
              </a:rPr>
              <a:t> 30 </a:t>
            </a:r>
            <a:r>
              <a:rPr lang="nb-NO" sz="2000" dirty="0" err="1">
                <a:solidFill>
                  <a:srgbClr val="014693"/>
                </a:solidFill>
                <a:latin typeface="TT Firs Neue Trl" panose="02000803030000020004" pitchFamily="2" charset="77"/>
              </a:rPr>
              <a:t>days</a:t>
            </a:r>
            <a:r>
              <a:rPr lang="nb-NO" sz="2000" dirty="0">
                <a:solidFill>
                  <a:srgbClr val="014693"/>
                </a:solidFill>
                <a:latin typeface="TT Firs Neue Trl" panose="02000803030000020004" pitchFamily="2" charset="77"/>
              </a:rPr>
              <a:t>??? </a:t>
            </a:r>
          </a:p>
          <a:p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said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24 h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prediction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!!!</a:t>
            </a:r>
          </a:p>
        </p:txBody>
      </p:sp>
      <p:pic>
        <p:nvPicPr>
          <p:cNvPr id="26628" name="Picture 4" descr="What's your thinking face? - Quora">
            <a:extLst>
              <a:ext uri="{FF2B5EF4-FFF2-40B4-BE49-F238E27FC236}">
                <a16:creationId xmlns:a16="http://schemas.microsoft.com/office/drawing/2014/main" id="{FDF0CD28-C4AB-A94B-A749-A6BBF16F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62" y="5166"/>
            <a:ext cx="1362655" cy="13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tel 2">
            <a:extLst>
              <a:ext uri="{FF2B5EF4-FFF2-40B4-BE49-F238E27FC236}">
                <a16:creationId xmlns:a16="http://schemas.microsoft.com/office/drawing/2014/main" id="{C7ADCC24-5B2A-931F-6DB0-1B211B57F92C}"/>
              </a:ext>
            </a:extLst>
          </p:cNvPr>
          <p:cNvSpPr txBox="1">
            <a:spLocks/>
          </p:cNvSpPr>
          <p:nvPr/>
        </p:nvSpPr>
        <p:spPr>
          <a:xfrm>
            <a:off x="153897" y="1724645"/>
            <a:ext cx="7440913" cy="101566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>
                <a:solidFill>
                  <a:srgbClr val="014693"/>
                </a:solidFill>
                <a:latin typeface="TT Firs Neue Trl" panose="02000803030000020004" pitchFamily="2" charset="77"/>
              </a:rPr>
              <a:t>We will imitate everyday predictions for </a:t>
            </a:r>
            <a:r>
              <a:rPr lang="ru-RU" sz="2000" dirty="0">
                <a:solidFill>
                  <a:srgbClr val="014693"/>
                </a:solidFill>
                <a:latin typeface="TT Firs Neue Trl" panose="02000803030000020004" pitchFamily="2" charset="77"/>
              </a:rPr>
              <a:t>30 </a:t>
            </a:r>
            <a:r>
              <a:rPr lang="en-US" sz="2000" dirty="0">
                <a:solidFill>
                  <a:srgbClr val="014693"/>
                </a:solidFill>
                <a:latin typeface="TT Firs Neue Trl" panose="02000803030000020004" pitchFamily="2" charset="77"/>
              </a:rPr>
              <a:t>days. Imagine you trained a model and let it work without your supervision. </a:t>
            </a:r>
            <a:endParaRPr lang="nb-NO" sz="2000" dirty="0">
              <a:solidFill>
                <a:srgbClr val="014693"/>
              </a:solidFill>
              <a:latin typeface="TT Firs Neue Trl" panose="02000803030000020004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2EBE24-8089-D794-0DD0-A2A01E30BAA8}"/>
              </a:ext>
            </a:extLst>
          </p:cNvPr>
          <p:cNvGrpSpPr/>
          <p:nvPr/>
        </p:nvGrpSpPr>
        <p:grpSpPr>
          <a:xfrm>
            <a:off x="1211664" y="2954183"/>
            <a:ext cx="910621" cy="1745171"/>
            <a:chOff x="1211664" y="2954183"/>
            <a:chExt cx="910621" cy="17451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3D44F3-692E-D9FE-5117-B3EE019A9221}"/>
                </a:ext>
              </a:extLst>
            </p:cNvPr>
            <p:cNvSpPr/>
            <p:nvPr/>
          </p:nvSpPr>
          <p:spPr>
            <a:xfrm>
              <a:off x="1459808" y="2954183"/>
              <a:ext cx="414334" cy="522048"/>
            </a:xfrm>
            <a:prstGeom prst="rect">
              <a:avLst/>
            </a:prstGeom>
            <a:solidFill>
              <a:srgbClr val="C00000">
                <a:alpha val="11623"/>
              </a:srgb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A62D8-5312-662E-5FBF-3FDCF75E185C}"/>
                </a:ext>
              </a:extLst>
            </p:cNvPr>
            <p:cNvSpPr/>
            <p:nvPr/>
          </p:nvSpPr>
          <p:spPr>
            <a:xfrm>
              <a:off x="1459808" y="3483171"/>
              <a:ext cx="414334" cy="1216183"/>
            </a:xfrm>
            <a:prstGeom prst="rect">
              <a:avLst/>
            </a:prstGeom>
            <a:solidFill>
              <a:schemeClr val="accent1">
                <a:alpha val="46257"/>
              </a:scheme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8C0A2-757A-9E9C-9D1C-84E8E500538A}"/>
                </a:ext>
              </a:extLst>
            </p:cNvPr>
            <p:cNvSpPr txBox="1"/>
            <p:nvPr/>
          </p:nvSpPr>
          <p:spPr>
            <a:xfrm>
              <a:off x="1211664" y="3061318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Y</a:t>
              </a:r>
              <a:r>
                <a:rPr lang="nb-NO" sz="1200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1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504BC4-87C7-6977-CF0F-421961680D53}"/>
                </a:ext>
              </a:extLst>
            </p:cNvPr>
            <p:cNvSpPr txBox="1"/>
            <p:nvPr/>
          </p:nvSpPr>
          <p:spPr>
            <a:xfrm>
              <a:off x="1211664" y="3937373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X</a:t>
              </a:r>
              <a:r>
                <a:rPr lang="nb-NO" sz="1200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1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85DD37-564C-3730-85E3-003A06BDD17B}"/>
              </a:ext>
            </a:extLst>
          </p:cNvPr>
          <p:cNvGrpSpPr/>
          <p:nvPr/>
        </p:nvGrpSpPr>
        <p:grpSpPr>
          <a:xfrm>
            <a:off x="1791047" y="2961740"/>
            <a:ext cx="910621" cy="1745171"/>
            <a:chOff x="1211664" y="2954183"/>
            <a:chExt cx="910621" cy="17451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863DDD-D765-EDD0-5AB6-9D759EB820F2}"/>
                </a:ext>
              </a:extLst>
            </p:cNvPr>
            <p:cNvSpPr/>
            <p:nvPr/>
          </p:nvSpPr>
          <p:spPr>
            <a:xfrm>
              <a:off x="1459808" y="2954183"/>
              <a:ext cx="414334" cy="522048"/>
            </a:xfrm>
            <a:prstGeom prst="rect">
              <a:avLst/>
            </a:prstGeom>
            <a:solidFill>
              <a:srgbClr val="C00000">
                <a:alpha val="11623"/>
              </a:srgb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8543F5-40A2-5D07-5514-F5A065BB7CD3}"/>
                </a:ext>
              </a:extLst>
            </p:cNvPr>
            <p:cNvSpPr/>
            <p:nvPr/>
          </p:nvSpPr>
          <p:spPr>
            <a:xfrm>
              <a:off x="1459808" y="3483171"/>
              <a:ext cx="414334" cy="1216183"/>
            </a:xfrm>
            <a:prstGeom prst="rect">
              <a:avLst/>
            </a:prstGeom>
            <a:solidFill>
              <a:schemeClr val="accent1">
                <a:alpha val="46257"/>
              </a:scheme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4A083-7BDF-8E0C-DC7A-C7826A524A66}"/>
                </a:ext>
              </a:extLst>
            </p:cNvPr>
            <p:cNvSpPr txBox="1"/>
            <p:nvPr/>
          </p:nvSpPr>
          <p:spPr>
            <a:xfrm>
              <a:off x="1211664" y="3061318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Y</a:t>
              </a:r>
              <a:r>
                <a:rPr lang="nb-NO" sz="1200" b="1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2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5FDEB3-3382-5704-5135-3FBF67C2B2FB}"/>
                </a:ext>
              </a:extLst>
            </p:cNvPr>
            <p:cNvSpPr txBox="1"/>
            <p:nvPr/>
          </p:nvSpPr>
          <p:spPr>
            <a:xfrm>
              <a:off x="1211664" y="3937373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X</a:t>
              </a:r>
              <a:r>
                <a:rPr lang="nb-NO" sz="1200" b="1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2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CE64E-F3EC-DDCE-3238-F0AF41852992}"/>
              </a:ext>
            </a:extLst>
          </p:cNvPr>
          <p:cNvGrpSpPr/>
          <p:nvPr/>
        </p:nvGrpSpPr>
        <p:grpSpPr>
          <a:xfrm>
            <a:off x="2370429" y="2954183"/>
            <a:ext cx="910621" cy="1745171"/>
            <a:chOff x="1211664" y="2954183"/>
            <a:chExt cx="910621" cy="17451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43B3FE-A031-B5AC-DFED-9FE993BE03ED}"/>
                </a:ext>
              </a:extLst>
            </p:cNvPr>
            <p:cNvSpPr/>
            <p:nvPr/>
          </p:nvSpPr>
          <p:spPr>
            <a:xfrm>
              <a:off x="1459808" y="2954183"/>
              <a:ext cx="414334" cy="522048"/>
            </a:xfrm>
            <a:prstGeom prst="rect">
              <a:avLst/>
            </a:prstGeom>
            <a:solidFill>
              <a:srgbClr val="C00000">
                <a:alpha val="11623"/>
              </a:srgb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30B5AF-D97B-231A-BD06-5A7F461208BB}"/>
                </a:ext>
              </a:extLst>
            </p:cNvPr>
            <p:cNvSpPr/>
            <p:nvPr/>
          </p:nvSpPr>
          <p:spPr>
            <a:xfrm>
              <a:off x="1459808" y="3483171"/>
              <a:ext cx="414334" cy="1216183"/>
            </a:xfrm>
            <a:prstGeom prst="rect">
              <a:avLst/>
            </a:prstGeom>
            <a:solidFill>
              <a:schemeClr val="accent1">
                <a:alpha val="46257"/>
              </a:scheme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63B50E-9A6B-4F08-1F6D-EE39059EC609}"/>
                </a:ext>
              </a:extLst>
            </p:cNvPr>
            <p:cNvSpPr txBox="1"/>
            <p:nvPr/>
          </p:nvSpPr>
          <p:spPr>
            <a:xfrm>
              <a:off x="1211664" y="3061318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Y</a:t>
              </a:r>
              <a:r>
                <a:rPr lang="nb-NO" sz="1200" b="1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3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B85CF7-3888-68C7-3A9D-C74E7E67EC58}"/>
                </a:ext>
              </a:extLst>
            </p:cNvPr>
            <p:cNvSpPr txBox="1"/>
            <p:nvPr/>
          </p:nvSpPr>
          <p:spPr>
            <a:xfrm>
              <a:off x="1211664" y="3937373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X</a:t>
              </a:r>
              <a:r>
                <a:rPr lang="nb-NO" sz="1200" b="1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3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5A8708-E82C-6C0A-40F7-FA5C6F7B695A}"/>
              </a:ext>
            </a:extLst>
          </p:cNvPr>
          <p:cNvGrpSpPr/>
          <p:nvPr/>
        </p:nvGrpSpPr>
        <p:grpSpPr>
          <a:xfrm>
            <a:off x="3850326" y="2954183"/>
            <a:ext cx="910621" cy="1745171"/>
            <a:chOff x="1211664" y="2954183"/>
            <a:chExt cx="910621" cy="174517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75A1DD6-1EB5-5E7B-DD19-6883AE10093C}"/>
                </a:ext>
              </a:extLst>
            </p:cNvPr>
            <p:cNvSpPr/>
            <p:nvPr/>
          </p:nvSpPr>
          <p:spPr>
            <a:xfrm>
              <a:off x="1459808" y="2954183"/>
              <a:ext cx="414334" cy="522048"/>
            </a:xfrm>
            <a:prstGeom prst="rect">
              <a:avLst/>
            </a:prstGeom>
            <a:solidFill>
              <a:srgbClr val="C00000">
                <a:alpha val="11623"/>
              </a:srgb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CE99EB-C5AD-1BB7-693C-D56C7091D231}"/>
                </a:ext>
              </a:extLst>
            </p:cNvPr>
            <p:cNvSpPr/>
            <p:nvPr/>
          </p:nvSpPr>
          <p:spPr>
            <a:xfrm>
              <a:off x="1459808" y="3483171"/>
              <a:ext cx="414334" cy="1216183"/>
            </a:xfrm>
            <a:prstGeom prst="rect">
              <a:avLst/>
            </a:prstGeom>
            <a:solidFill>
              <a:schemeClr val="accent1">
                <a:alpha val="46257"/>
              </a:scheme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28A61E-A909-881E-7075-6550EA1E2891}"/>
                </a:ext>
              </a:extLst>
            </p:cNvPr>
            <p:cNvSpPr txBox="1"/>
            <p:nvPr/>
          </p:nvSpPr>
          <p:spPr>
            <a:xfrm>
              <a:off x="1211664" y="3061318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Y</a:t>
              </a:r>
              <a:r>
                <a:rPr lang="nb-NO" sz="1000" b="1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28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6EC964-07D5-2863-B38E-C36FBEFCF2DB}"/>
                </a:ext>
              </a:extLst>
            </p:cNvPr>
            <p:cNvSpPr txBox="1"/>
            <p:nvPr/>
          </p:nvSpPr>
          <p:spPr>
            <a:xfrm>
              <a:off x="1211664" y="3937373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X</a:t>
              </a:r>
              <a:r>
                <a:rPr lang="nb-NO" sz="1000" b="1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28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4753D5-FF31-F9B4-E85E-681BCB348B09}"/>
              </a:ext>
            </a:extLst>
          </p:cNvPr>
          <p:cNvGrpSpPr/>
          <p:nvPr/>
        </p:nvGrpSpPr>
        <p:grpSpPr>
          <a:xfrm>
            <a:off x="4429709" y="2961740"/>
            <a:ext cx="910621" cy="1745171"/>
            <a:chOff x="1211664" y="2954183"/>
            <a:chExt cx="910621" cy="17451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CCE70AF-4001-7A45-E599-574E6334C76F}"/>
                </a:ext>
              </a:extLst>
            </p:cNvPr>
            <p:cNvSpPr/>
            <p:nvPr/>
          </p:nvSpPr>
          <p:spPr>
            <a:xfrm>
              <a:off x="1459808" y="2954183"/>
              <a:ext cx="414334" cy="522048"/>
            </a:xfrm>
            <a:prstGeom prst="rect">
              <a:avLst/>
            </a:prstGeom>
            <a:solidFill>
              <a:srgbClr val="C00000">
                <a:alpha val="11623"/>
              </a:srgb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E71489-1C00-9FF7-28AF-57006FE5395E}"/>
                </a:ext>
              </a:extLst>
            </p:cNvPr>
            <p:cNvSpPr/>
            <p:nvPr/>
          </p:nvSpPr>
          <p:spPr>
            <a:xfrm>
              <a:off x="1459808" y="3483171"/>
              <a:ext cx="414334" cy="1216183"/>
            </a:xfrm>
            <a:prstGeom prst="rect">
              <a:avLst/>
            </a:prstGeom>
            <a:solidFill>
              <a:schemeClr val="accent1">
                <a:alpha val="46257"/>
              </a:scheme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27D1EA-5517-BEE2-6D1C-67D1A6FC57BD}"/>
                </a:ext>
              </a:extLst>
            </p:cNvPr>
            <p:cNvSpPr txBox="1"/>
            <p:nvPr/>
          </p:nvSpPr>
          <p:spPr>
            <a:xfrm>
              <a:off x="1211664" y="3061318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Y</a:t>
              </a:r>
              <a:r>
                <a:rPr lang="nb-NO" sz="1000" b="1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29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877227-71D1-6550-1FB2-D1205C7A0DBC}"/>
                </a:ext>
              </a:extLst>
            </p:cNvPr>
            <p:cNvSpPr txBox="1"/>
            <p:nvPr/>
          </p:nvSpPr>
          <p:spPr>
            <a:xfrm>
              <a:off x="1211664" y="3937373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X</a:t>
              </a:r>
              <a:r>
                <a:rPr lang="nb-NO" sz="1000" b="1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29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F3DF38-E27E-644D-0BBC-7E517E439018}"/>
              </a:ext>
            </a:extLst>
          </p:cNvPr>
          <p:cNvGrpSpPr/>
          <p:nvPr/>
        </p:nvGrpSpPr>
        <p:grpSpPr>
          <a:xfrm>
            <a:off x="5009091" y="2954183"/>
            <a:ext cx="910621" cy="1745171"/>
            <a:chOff x="1211664" y="2954183"/>
            <a:chExt cx="910621" cy="174517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9A2B3B-732C-96E9-F43F-0795F123CFE1}"/>
                </a:ext>
              </a:extLst>
            </p:cNvPr>
            <p:cNvSpPr/>
            <p:nvPr/>
          </p:nvSpPr>
          <p:spPr>
            <a:xfrm>
              <a:off x="1459808" y="2954183"/>
              <a:ext cx="414334" cy="522048"/>
            </a:xfrm>
            <a:prstGeom prst="rect">
              <a:avLst/>
            </a:prstGeom>
            <a:solidFill>
              <a:srgbClr val="C00000">
                <a:alpha val="11623"/>
              </a:srgb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0890A86-B78F-61A3-E54C-8E25A51D011F}"/>
                </a:ext>
              </a:extLst>
            </p:cNvPr>
            <p:cNvSpPr/>
            <p:nvPr/>
          </p:nvSpPr>
          <p:spPr>
            <a:xfrm>
              <a:off x="1459808" y="3483171"/>
              <a:ext cx="414334" cy="1216183"/>
            </a:xfrm>
            <a:prstGeom prst="rect">
              <a:avLst/>
            </a:prstGeom>
            <a:solidFill>
              <a:schemeClr val="accent1">
                <a:alpha val="46257"/>
              </a:schemeClr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Y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02C50E-8E8E-1102-A467-2BA5CDE4D9B4}"/>
                </a:ext>
              </a:extLst>
            </p:cNvPr>
            <p:cNvSpPr txBox="1"/>
            <p:nvPr/>
          </p:nvSpPr>
          <p:spPr>
            <a:xfrm>
              <a:off x="1211664" y="3061318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Y</a:t>
              </a:r>
              <a:r>
                <a:rPr lang="nb-NO" sz="1000" b="1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30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DEFE35-689A-1BBB-6BA9-297B7F727ADF}"/>
                </a:ext>
              </a:extLst>
            </p:cNvPr>
            <p:cNvSpPr txBox="1"/>
            <p:nvPr/>
          </p:nvSpPr>
          <p:spPr>
            <a:xfrm>
              <a:off x="1211664" y="3937373"/>
              <a:ext cx="9106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b-NO" sz="1400" b="1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X</a:t>
              </a:r>
              <a:r>
                <a:rPr lang="nb-NO" sz="1000" b="1" baseline="30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30</a:t>
              </a:r>
              <a:r>
                <a:rPr lang="nb-NO" sz="1000" baseline="-25000" dirty="0">
                  <a:solidFill>
                    <a:srgbClr val="C00000"/>
                  </a:solidFill>
                  <a:latin typeface="TT Firs Neue" panose="02000503030000020004" pitchFamily="2" charset="77"/>
                </a:rPr>
                <a:t>test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879419B-C73C-4181-0A7D-76A06DDFC12F}"/>
              </a:ext>
            </a:extLst>
          </p:cNvPr>
          <p:cNvSpPr txBox="1"/>
          <p:nvPr/>
        </p:nvSpPr>
        <p:spPr>
          <a:xfrm>
            <a:off x="3117989" y="3563607"/>
            <a:ext cx="910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400" b="1" dirty="0">
                <a:solidFill>
                  <a:srgbClr val="C00000"/>
                </a:solidFill>
                <a:latin typeface="TT Firs Neue" panose="02000503030000020004" pitchFamily="2" charset="77"/>
              </a:rPr>
              <a:t>...</a:t>
            </a:r>
            <a:endParaRPr lang="nb-NO" sz="1000" baseline="-25000" dirty="0">
              <a:solidFill>
                <a:srgbClr val="C00000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1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Purpose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2" name="Tittel 2">
            <a:extLst>
              <a:ext uri="{FF2B5EF4-FFF2-40B4-BE49-F238E27FC236}">
                <a16:creationId xmlns:a16="http://schemas.microsoft.com/office/drawing/2014/main" id="{A64D5CF0-35B8-2790-7CA2-1C69C36572A5}"/>
              </a:ext>
            </a:extLst>
          </p:cNvPr>
          <p:cNvSpPr txBox="1">
            <a:spLocks/>
          </p:cNvSpPr>
          <p:nvPr/>
        </p:nvSpPr>
        <p:spPr>
          <a:xfrm>
            <a:off x="314320" y="936426"/>
            <a:ext cx="8383366" cy="307776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TT Firs Neue" panose="02000503030000020004" pitchFamily="2" charset="77"/>
              </a:rPr>
              <a:t>Learn how to solve real-world problems using machine learning models.</a:t>
            </a:r>
            <a:endParaRPr lang="en-GB" sz="2400" dirty="0">
              <a:solidFill>
                <a:srgbClr val="C00000"/>
              </a:solidFill>
              <a:latin typeface="TT Firs Neue" panose="02000503030000020004" pitchFamily="2" charset="7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nb-NO" sz="2400" dirty="0">
                <a:solidFill>
                  <a:srgbClr val="014693"/>
                </a:solidFill>
                <a:latin typeface="TT Firs Neue" panose="02000503030000020004" pitchFamily="2" charset="77"/>
              </a:rPr>
              <a:t>Learning goals: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Data manipulation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Feature engineering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ML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model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training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lifecycle</a:t>
            </a: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Close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the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gap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between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«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toy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» and real ML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Solving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ML competitions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nb-NO" sz="200" dirty="0">
              <a:solidFill>
                <a:srgbClr val="014693"/>
              </a:solidFill>
              <a:latin typeface="☞TT FIRS" panose="0200050303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3540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0">
            <a:extLst>
              <a:ext uri="{FF2B5EF4-FFF2-40B4-BE49-F238E27FC236}">
                <a16:creationId xmlns:a16="http://schemas.microsoft.com/office/drawing/2014/main" id="{161E69A4-608E-C566-3D92-0826046C52BD}"/>
              </a:ext>
            </a:extLst>
          </p:cNvPr>
          <p:cNvSpPr/>
          <p:nvPr/>
        </p:nvSpPr>
        <p:spPr>
          <a:xfrm>
            <a:off x="443405" y="1227172"/>
            <a:ext cx="4512087" cy="19702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675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E8A220-7E6E-9EBC-DC25-FC6E9D44C6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700" y="12636500"/>
            <a:ext cx="1244600" cy="360045"/>
          </a:xfrm>
          <a:prstGeom prst="rect">
            <a:avLst/>
          </a:prstGeom>
        </p:spPr>
        <p:txBody>
          <a:bodyPr lIns="0" tIns="0" rIns="0" bIns="0" anchor="ctr">
            <a:normAutofit lnSpcReduction="10000"/>
          </a:bodyPr>
          <a:lstStyle>
            <a:defPPr>
              <a:defRPr lang="en-US"/>
            </a:defPPr>
            <a:lvl1pPr marL="0" algn="l" defTabSz="1828709" rtl="0" eaLnBrk="1" latinLnBrk="0" hangingPunct="1">
              <a:defRPr sz="25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AF0D19-A25F-48CC-828F-01493E13D60E}" type="slidenum">
              <a:rPr lang="nb-NO" smtClean="0"/>
              <a:pPr/>
              <a:t>30</a:t>
            </a:fld>
            <a:endParaRPr lang="nb-N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8AC292-A82E-20ED-A3C8-761C6CE55533}"/>
              </a:ext>
            </a:extLst>
          </p:cNvPr>
          <p:cNvSpPr txBox="1">
            <a:spLocks/>
          </p:cNvSpPr>
          <p:nvPr/>
        </p:nvSpPr>
        <p:spPr>
          <a:xfrm>
            <a:off x="432658" y="678888"/>
            <a:ext cx="7258944" cy="5482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18288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GT Planar Italic 30" pitchFamily="50" charset="0"/>
                <a:ea typeface="GT Planar Italic 30" pitchFamily="50" charset="0"/>
                <a:cs typeface="+mj-cs"/>
              </a:defRPr>
            </a:lvl1pPr>
          </a:lstStyle>
          <a:p>
            <a:r>
              <a:rPr lang="en-US" sz="2250" b="1" dirty="0">
                <a:solidFill>
                  <a:srgbClr val="000000"/>
                </a:solidFill>
                <a:latin typeface="TT Firs Neue" panose="02000503030000020004" pitchFamily="2" charset="77"/>
                <a:ea typeface="GT Planar Italic 30" pitchFamily="50"/>
                <a:cs typeface="+mn-cs"/>
              </a:rPr>
              <a:t>Why solar energy prediction is important for </a:t>
            </a:r>
            <a:r>
              <a:rPr lang="en-US" sz="2250" b="1" dirty="0" err="1">
                <a:solidFill>
                  <a:srgbClr val="000000"/>
                </a:solidFill>
                <a:latin typeface="TT Firs Neue" panose="02000503030000020004" pitchFamily="2" charset="77"/>
                <a:ea typeface="GT Planar Italic 30" pitchFamily="50"/>
                <a:cs typeface="+mn-cs"/>
              </a:rPr>
              <a:t>Aneo</a:t>
            </a:r>
            <a:r>
              <a:rPr lang="en-US" sz="2250" b="1" dirty="0">
                <a:solidFill>
                  <a:srgbClr val="000000"/>
                </a:solidFill>
                <a:latin typeface="TT Firs Neue" panose="02000503030000020004" pitchFamily="2" charset="77"/>
                <a:ea typeface="GT Planar Italic 30" pitchFamily="50"/>
                <a:cs typeface="+mn-cs"/>
              </a:rPr>
              <a:t>?</a:t>
            </a:r>
            <a:br>
              <a:rPr lang="en-US" sz="2250" b="1" dirty="0">
                <a:latin typeface="TT Firs Neue" panose="02000503030000020004" pitchFamily="2" charset="77"/>
              </a:rPr>
            </a:br>
            <a:endParaRPr lang="en-US" sz="2250" b="1" kern="0" dirty="0">
              <a:solidFill>
                <a:srgbClr val="000000"/>
              </a:solidFill>
              <a:latin typeface="TT Firs Neue" panose="02000503030000020004" pitchFamily="2" charset="77"/>
              <a:ea typeface="GT Planar"/>
              <a:cs typeface="Arial" pitchFamily="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15B7B-9459-2A5D-2A8F-F0D2E838D62B}"/>
              </a:ext>
            </a:extLst>
          </p:cNvPr>
          <p:cNvSpPr txBox="1"/>
          <p:nvPr/>
        </p:nvSpPr>
        <p:spPr>
          <a:xfrm>
            <a:off x="386490" y="1362022"/>
            <a:ext cx="3904958" cy="36197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214313" indent="-214313">
              <a:spcBef>
                <a:spcPts val="225"/>
              </a:spcBef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GB" sz="90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D4196A4-0E2B-165F-4055-D37E5A4ADBBB}"/>
              </a:ext>
            </a:extLst>
          </p:cNvPr>
          <p:cNvSpPr txBox="1">
            <a:spLocks/>
          </p:cNvSpPr>
          <p:nvPr/>
        </p:nvSpPr>
        <p:spPr>
          <a:xfrm>
            <a:off x="486298" y="1366775"/>
            <a:ext cx="4469194" cy="1691087"/>
          </a:xfrm>
          <a:prstGeom prst="rect">
            <a:avLst/>
          </a:prstGeom>
        </p:spPr>
        <p:txBody>
          <a:bodyPr/>
          <a:lstStyle>
            <a:lvl1pPr marL="720000" indent="-457223" algn="l" defTabSz="1828892" rtl="0" eaLnBrk="1" latinLnBrk="0" hangingPunct="1">
              <a:lnSpc>
                <a:spcPct val="100000"/>
              </a:lnSpc>
              <a:spcBef>
                <a:spcPts val="4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457223" algn="l" defTabSz="1828892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0" indent="-457223" algn="l" defTabSz="1828892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57223" algn="l" defTabSz="1828892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0" indent="-457223" algn="l" defTabSz="1828892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452" indent="-457223" algn="l" defTabSz="18288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897" indent="-457223" algn="l" defTabSz="18288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343" indent="-457223" algn="l" defTabSz="18288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788" indent="-457223" algn="l" defTabSz="18288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nb-NO" sz="1200" dirty="0" err="1">
                <a:latin typeface="TT Firs Neue" panose="02000503030000020004" pitchFamily="2" charset="77"/>
              </a:rPr>
              <a:t>Aneo</a:t>
            </a:r>
            <a:r>
              <a:rPr lang="en-US" altLang="nb-NO" sz="1200" dirty="0">
                <a:latin typeface="TT Firs Neue" panose="02000503030000020004" pitchFamily="2" charset="77"/>
              </a:rPr>
              <a:t> aims to develop up to 2 </a:t>
            </a:r>
            <a:r>
              <a:rPr lang="en-US" altLang="nb-NO" sz="1200" dirty="0" err="1">
                <a:latin typeface="TT Firs Neue" panose="02000503030000020004" pitchFamily="2" charset="77"/>
              </a:rPr>
              <a:t>TWh</a:t>
            </a:r>
            <a:r>
              <a:rPr lang="en-US" altLang="nb-NO" sz="1200" dirty="0">
                <a:latin typeface="TT Firs Neue" panose="02000503030000020004" pitchFamily="2" charset="77"/>
              </a:rPr>
              <a:t> of solar power by 2030 </a:t>
            </a:r>
          </a:p>
          <a:p>
            <a:pPr marL="0" indent="0" defTabSz="3429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nb-NO" sz="1200" dirty="0">
              <a:latin typeface="TT Firs Neue" panose="02000503030000020004" pitchFamily="2" charset="77"/>
            </a:endParaRPr>
          </a:p>
          <a:p>
            <a:pPr marL="171450" indent="-171450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nb-NO" sz="1200" dirty="0">
                <a:latin typeface="TT Firs Neue" panose="02000503030000020004" pitchFamily="2" charset="77"/>
              </a:rPr>
              <a:t>Forecasts are required to balance production and consumption, keeping the grid frequency stable and electronic devices working properly</a:t>
            </a:r>
          </a:p>
          <a:p>
            <a:pPr marL="0" indent="0" defTabSz="3429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nb-NO" sz="1200" dirty="0">
              <a:latin typeface="TT Firs Neue" panose="02000503030000020004" pitchFamily="2" charset="77"/>
            </a:endParaRPr>
          </a:p>
          <a:p>
            <a:pPr marL="171450" indent="-171450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nb-NO" sz="1200" dirty="0">
                <a:latin typeface="TT Firs Neue" panose="02000503030000020004" pitchFamily="2" charset="77"/>
              </a:rPr>
              <a:t>We can use more solar energy instead of fossil fuels by moving consumption to hours with a lot of solar energy</a:t>
            </a:r>
          </a:p>
          <a:p>
            <a:pPr marL="171450" indent="-171450" defTabSz="3429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nb-NO" sz="1200" dirty="0">
              <a:latin typeface="TT Firs Neue" panose="02000503030000020004" pitchFamily="2" charset="77"/>
            </a:endParaRPr>
          </a:p>
          <a:p>
            <a:pPr marL="171450" indent="-171450" defTabSz="3429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nb-NO" sz="1200" dirty="0">
              <a:latin typeface="TT Firs Neue" panose="02000503030000020004" pitchFamily="2" charset="77"/>
            </a:endParaRPr>
          </a:p>
          <a:p>
            <a:pPr marL="171450" indent="-171450" defTabSz="3429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nb-NO" sz="1200" dirty="0">
              <a:latin typeface="TT Firs Neue" panose="02000503030000020004" pitchFamily="2" charset="77"/>
            </a:endParaRPr>
          </a:p>
          <a:p>
            <a:pPr marL="171450" indent="-171450" defTabSz="3429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nb-NO" sz="1200" dirty="0">
              <a:latin typeface="TT Firs Neue" panose="02000503030000020004" pitchFamily="2" charset="77"/>
            </a:endParaRPr>
          </a:p>
          <a:p>
            <a:pPr marL="171450" indent="-171450" defTabSz="342900" eaLnBrk="0" fontAlgn="base" hangingPunct="0">
              <a:spcBef>
                <a:spcPct val="0"/>
              </a:spcBef>
              <a:spcAft>
                <a:spcPct val="0"/>
              </a:spcAft>
            </a:pPr>
            <a:endParaRPr lang="nb-NO" altLang="nb-NO" sz="1200" dirty="0">
              <a:latin typeface="TT Firs Neue" panose="02000503030000020004" pitchFamily="2" charset="77"/>
            </a:endParaRPr>
          </a:p>
          <a:p>
            <a:pPr marL="98541" indent="0">
              <a:buNone/>
            </a:pPr>
            <a:endParaRPr lang="en-US" sz="1200" dirty="0">
              <a:latin typeface="TT Firs Neue" panose="02000503030000020004" pitchFamily="2" charset="77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EF37C39-92FA-E147-45B6-7A35E33B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6" y="3332317"/>
            <a:ext cx="5050455" cy="17082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A297A2-BD91-F4E0-C6F8-19E7F5424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79" y="1227170"/>
            <a:ext cx="3254878" cy="37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51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Evaluation metric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ittel 2">
            <a:extLst>
              <a:ext uri="{FF2B5EF4-FFF2-40B4-BE49-F238E27FC236}">
                <a16:creationId xmlns:a16="http://schemas.microsoft.com/office/drawing/2014/main" id="{A4C792A3-B21C-7C89-989F-5B007A7E53A2}"/>
              </a:ext>
            </a:extLst>
          </p:cNvPr>
          <p:cNvSpPr txBox="1">
            <a:spLocks/>
          </p:cNvSpPr>
          <p:nvPr/>
        </p:nvSpPr>
        <p:spPr>
          <a:xfrm>
            <a:off x="314320" y="3523034"/>
            <a:ext cx="8229600" cy="4001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Mean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Absolute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Error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pic>
        <p:nvPicPr>
          <p:cNvPr id="4100" name="Picture 4" descr="Defining our cost function - Deep Learning Quick Reference [Book]">
            <a:extLst>
              <a:ext uri="{FF2B5EF4-FFF2-40B4-BE49-F238E27FC236}">
                <a16:creationId xmlns:a16="http://schemas.microsoft.com/office/drawing/2014/main" id="{566C078C-F7C8-3A9F-F706-8DC13F09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609" y="1841446"/>
            <a:ext cx="4237022" cy="127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C0A304-E085-C346-1A2F-6A5FB39583DD}"/>
              </a:ext>
            </a:extLst>
          </p:cNvPr>
          <p:cNvSpPr/>
          <p:nvPr/>
        </p:nvSpPr>
        <p:spPr>
          <a:xfrm>
            <a:off x="6099821" y="483650"/>
            <a:ext cx="255637" cy="1556747"/>
          </a:xfrm>
          <a:prstGeom prst="rect">
            <a:avLst/>
          </a:prstGeom>
          <a:solidFill>
            <a:srgbClr val="C00000">
              <a:alpha val="11623"/>
            </a:srgbClr>
          </a:solidFill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F15563-21A3-FA47-7EDA-BD05AC843691}"/>
              </a:ext>
            </a:extLst>
          </p:cNvPr>
          <p:cNvSpPr/>
          <p:nvPr/>
        </p:nvSpPr>
        <p:spPr>
          <a:xfrm>
            <a:off x="5209352" y="483650"/>
            <a:ext cx="255637" cy="1556747"/>
          </a:xfrm>
          <a:prstGeom prst="rect">
            <a:avLst/>
          </a:prstGeom>
          <a:solidFill>
            <a:schemeClr val="tx2">
              <a:lumMod val="20000"/>
              <a:lumOff val="80000"/>
              <a:alpha val="11623"/>
            </a:schemeClr>
          </a:solidFill>
          <a:ln w="28575">
            <a:solidFill>
              <a:srgbClr val="01469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Y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923E051-5B19-DD6A-ECAF-2C0CD044A5B4}"/>
              </a:ext>
            </a:extLst>
          </p:cNvPr>
          <p:cNvSpPr/>
          <p:nvPr/>
        </p:nvSpPr>
        <p:spPr>
          <a:xfrm>
            <a:off x="6515899" y="446613"/>
            <a:ext cx="255637" cy="161911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0" name="Tittel 2">
            <a:extLst>
              <a:ext uri="{FF2B5EF4-FFF2-40B4-BE49-F238E27FC236}">
                <a16:creationId xmlns:a16="http://schemas.microsoft.com/office/drawing/2014/main" id="{E2F20FFB-14C1-D9AD-71FC-8FFC9327BCDD}"/>
              </a:ext>
            </a:extLst>
          </p:cNvPr>
          <p:cNvSpPr txBox="1">
            <a:spLocks/>
          </p:cNvSpPr>
          <p:nvPr/>
        </p:nvSpPr>
        <p:spPr>
          <a:xfrm>
            <a:off x="6664631" y="667644"/>
            <a:ext cx="1963010" cy="116955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30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days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</a:p>
          <a:p>
            <a:pPr algn="ctr"/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x</a:t>
            </a:r>
          </a:p>
          <a:p>
            <a:pPr algn="ctr"/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24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hours</a:t>
            </a:r>
            <a:endParaRPr lang="nb-NO" sz="14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algn="ctr"/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x</a:t>
            </a:r>
          </a:p>
          <a:p>
            <a:pPr algn="ctr"/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3 locations</a:t>
            </a:r>
          </a:p>
        </p:txBody>
      </p:sp>
    </p:spTree>
    <p:extLst>
      <p:ext uri="{BB962C8B-B14F-4D97-AF65-F5344CB8AC3E}">
        <p14:creationId xmlns:p14="http://schemas.microsoft.com/office/powerpoint/2010/main" val="350591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Evaluation. Public/Private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09C0B75-9ADF-2939-5C71-25615183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78" y="852310"/>
            <a:ext cx="6276644" cy="369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7A0B91-A7D7-736D-DBC9-850006430599}"/>
              </a:ext>
            </a:extLst>
          </p:cNvPr>
          <p:cNvSpPr/>
          <p:nvPr/>
        </p:nvSpPr>
        <p:spPr>
          <a:xfrm>
            <a:off x="3582649" y="1499016"/>
            <a:ext cx="4342913" cy="3048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3B5455-18F8-587E-08EE-FBF8FB439EAE}"/>
              </a:ext>
            </a:extLst>
          </p:cNvPr>
          <p:cNvSpPr/>
          <p:nvPr/>
        </p:nvSpPr>
        <p:spPr>
          <a:xfrm>
            <a:off x="2318023" y="2295144"/>
            <a:ext cx="2935574" cy="1807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16136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09C0B75-9ADF-2939-5C71-25615183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78" y="852310"/>
            <a:ext cx="6276644" cy="369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7A0B91-A7D7-736D-DBC9-850006430599}"/>
              </a:ext>
            </a:extLst>
          </p:cNvPr>
          <p:cNvSpPr/>
          <p:nvPr/>
        </p:nvSpPr>
        <p:spPr>
          <a:xfrm>
            <a:off x="3522967" y="1499016"/>
            <a:ext cx="4380696" cy="3048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10" name="Tittel 2">
            <a:extLst>
              <a:ext uri="{FF2B5EF4-FFF2-40B4-BE49-F238E27FC236}">
                <a16:creationId xmlns:a16="http://schemas.microsoft.com/office/drawing/2014/main" id="{4EC9E0AD-1176-C84D-F9CB-955F9117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</p:spPr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Evaluation. Public/Private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0370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09C0B75-9ADF-2939-5C71-25615183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78" y="852310"/>
            <a:ext cx="6276644" cy="369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tel 2">
            <a:extLst>
              <a:ext uri="{FF2B5EF4-FFF2-40B4-BE49-F238E27FC236}">
                <a16:creationId xmlns:a16="http://schemas.microsoft.com/office/drawing/2014/main" id="{D2684212-D16E-79D5-EE56-D0993656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</p:spPr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Evaluation. Public/Private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0468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09C0B75-9ADF-2939-5C71-25615183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78" y="852310"/>
            <a:ext cx="6276644" cy="369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tel 2">
            <a:extLst>
              <a:ext uri="{FF2B5EF4-FFF2-40B4-BE49-F238E27FC236}">
                <a16:creationId xmlns:a16="http://schemas.microsoft.com/office/drawing/2014/main" id="{F3F00DEC-77FB-F809-4165-1C730CC047AF}"/>
              </a:ext>
            </a:extLst>
          </p:cNvPr>
          <p:cNvSpPr txBox="1">
            <a:spLocks/>
          </p:cNvSpPr>
          <p:nvPr/>
        </p:nvSpPr>
        <p:spPr>
          <a:xfrm>
            <a:off x="5254182" y="853408"/>
            <a:ext cx="2334287" cy="707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b-NO" sz="2000" dirty="0" err="1">
                <a:solidFill>
                  <a:srgbClr val="014693"/>
                </a:solidFill>
                <a:latin typeface="☞TT FIRS" panose="02000503030000020003" pitchFamily="2" charset="77"/>
              </a:rPr>
              <a:t>You</a:t>
            </a:r>
            <a:r>
              <a:rPr lang="nb-NO" sz="2000" dirty="0">
                <a:solidFill>
                  <a:srgbClr val="014693"/>
                </a:solidFill>
                <a:latin typeface="☞TT FIRS" panose="02000503030000020003" pitchFamily="2" charset="77"/>
              </a:rPr>
              <a:t> will </a:t>
            </a:r>
            <a:r>
              <a:rPr lang="nb-NO" sz="2000" dirty="0" err="1">
                <a:solidFill>
                  <a:srgbClr val="014693"/>
                </a:solidFill>
                <a:latin typeface="☞TT FIRS" panose="02000503030000020003" pitchFamily="2" charset="77"/>
              </a:rPr>
              <a:t>see</a:t>
            </a:r>
            <a:r>
              <a:rPr lang="nb-NO" sz="2000" dirty="0">
                <a:solidFill>
                  <a:srgbClr val="014693"/>
                </a:solidFill>
                <a:latin typeface="☞TT FIRS" panose="02000503030000020003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☞TT FIRS" panose="02000503030000020003" pitchFamily="2" charset="77"/>
              </a:rPr>
              <a:t>this</a:t>
            </a:r>
            <a:r>
              <a:rPr lang="nb-NO" sz="2000" dirty="0">
                <a:solidFill>
                  <a:srgbClr val="014693"/>
                </a:solidFill>
                <a:latin typeface="☞TT FIRS" panose="02000503030000020003" pitchFamily="2" charset="77"/>
              </a:rPr>
              <a:t> score </a:t>
            </a:r>
            <a:r>
              <a:rPr lang="nb-NO" sz="2000" dirty="0" err="1">
                <a:solidFill>
                  <a:srgbClr val="014693"/>
                </a:solidFill>
                <a:latin typeface="☞TT FIRS" panose="02000503030000020003" pitchFamily="2" charset="77"/>
              </a:rPr>
              <a:t>instantly</a:t>
            </a:r>
            <a:endParaRPr lang="nb-NO" sz="2000" dirty="0">
              <a:solidFill>
                <a:srgbClr val="014693"/>
              </a:solidFill>
              <a:latin typeface="☞TT FIRS" panose="02000503030000020003" pitchFamily="2" charset="77"/>
            </a:endParaRPr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8B58B8E6-2178-1B89-16DD-7621440908BA}"/>
              </a:ext>
            </a:extLst>
          </p:cNvPr>
          <p:cNvSpPr txBox="1">
            <a:spLocks/>
          </p:cNvSpPr>
          <p:nvPr/>
        </p:nvSpPr>
        <p:spPr>
          <a:xfrm>
            <a:off x="7438204" y="2866137"/>
            <a:ext cx="1705796" cy="707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nb-NO" sz="2000" dirty="0" err="1">
                <a:solidFill>
                  <a:srgbClr val="014693"/>
                </a:solidFill>
                <a:latin typeface="☞TT FIRS" panose="02000503030000020003" pitchFamily="2" charset="77"/>
              </a:rPr>
              <a:t>After</a:t>
            </a:r>
            <a:r>
              <a:rPr lang="nb-NO" sz="2000" dirty="0">
                <a:solidFill>
                  <a:srgbClr val="014693"/>
                </a:solidFill>
                <a:latin typeface="☞TT FIRS" panose="02000503030000020003" pitchFamily="2" charset="77"/>
              </a:rPr>
              <a:t> the deadline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F57CC9-5E40-01FC-388A-06A171C6CC3B}"/>
              </a:ext>
            </a:extLst>
          </p:cNvPr>
          <p:cNvCxnSpPr>
            <a:cxnSpLocks/>
          </p:cNvCxnSpPr>
          <p:nvPr/>
        </p:nvCxnSpPr>
        <p:spPr>
          <a:xfrm flipH="1">
            <a:off x="7274223" y="3237186"/>
            <a:ext cx="436099" cy="0"/>
          </a:xfrm>
          <a:prstGeom prst="straightConnector1">
            <a:avLst/>
          </a:prstGeom>
          <a:ln>
            <a:solidFill>
              <a:srgbClr val="01469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64EB6-8AF1-997C-DCBB-4DF2057B6CAA}"/>
              </a:ext>
            </a:extLst>
          </p:cNvPr>
          <p:cNvCxnSpPr>
            <a:cxnSpLocks/>
          </p:cNvCxnSpPr>
          <p:nvPr/>
        </p:nvCxnSpPr>
        <p:spPr>
          <a:xfrm>
            <a:off x="6421325" y="1540274"/>
            <a:ext cx="0" cy="404141"/>
          </a:xfrm>
          <a:prstGeom prst="straightConnector1">
            <a:avLst/>
          </a:prstGeom>
          <a:ln>
            <a:solidFill>
              <a:srgbClr val="01469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tel 2">
            <a:extLst>
              <a:ext uri="{FF2B5EF4-FFF2-40B4-BE49-F238E27FC236}">
                <a16:creationId xmlns:a16="http://schemas.microsoft.com/office/drawing/2014/main" id="{FED59773-23F2-B473-6E5C-D07394C0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</p:spPr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Evaluation. Public/Private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9597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Evaluation. Public/Private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504C29BD-A126-1D19-10D5-081F73F5B99F}"/>
              </a:ext>
            </a:extLst>
          </p:cNvPr>
          <p:cNvSpPr txBox="1">
            <a:spLocks/>
          </p:cNvSpPr>
          <p:nvPr/>
        </p:nvSpPr>
        <p:spPr>
          <a:xfrm>
            <a:off x="179818" y="979543"/>
            <a:ext cx="8498604" cy="298543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don’t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know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the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exact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Public/Private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split</a:t>
            </a: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can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see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your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estimated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score 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on the test set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instantly</a:t>
            </a: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can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submit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max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5 times 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per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day</a:t>
            </a: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The final score of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solution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is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your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Private score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Before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the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competition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end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have to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select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2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solutions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:</a:t>
            </a:r>
          </a:p>
          <a:p>
            <a:pPr lvl="2"/>
            <a:r>
              <a:rPr lang="nb-NO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Tip</a:t>
            </a:r>
            <a:r>
              <a:rPr lang="nb-NO" b="0" dirty="0">
                <a:solidFill>
                  <a:srgbClr val="014693"/>
                </a:solidFill>
                <a:latin typeface="TT Firs Neue" panose="02000503030000020004" pitchFamily="2" charset="77"/>
              </a:rPr>
              <a:t>: </a:t>
            </a:r>
            <a:r>
              <a:rPr lang="nb-NO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select</a:t>
            </a:r>
            <a:r>
              <a:rPr lang="nb-NO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en-US" b="0" dirty="0">
                <a:solidFill>
                  <a:srgbClr val="014693"/>
                </a:solidFill>
                <a:latin typeface="TT Firs Neue" panose="02000503030000020004" pitchFamily="2" charset="77"/>
              </a:rPr>
              <a:t>diverse solutions</a:t>
            </a:r>
            <a:endParaRPr lang="nb-NO" b="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64095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504C29BD-A126-1D19-10D5-081F73F5B99F}"/>
              </a:ext>
            </a:extLst>
          </p:cNvPr>
          <p:cNvSpPr txBox="1">
            <a:spLocks/>
          </p:cNvSpPr>
          <p:nvPr/>
        </p:nvSpPr>
        <p:spPr>
          <a:xfrm>
            <a:off x="314320" y="1279088"/>
            <a:ext cx="8459190" cy="243143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have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extra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information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from the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public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leaderboard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(50%)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The best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public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score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does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not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necessarily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correspond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to the best private score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Do not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overfit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on the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public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leaderboard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score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200" dirty="0">
              <a:solidFill>
                <a:srgbClr val="014693"/>
              </a:solidFill>
              <a:latin typeface="☞TT FIRS" panose="02000503030000020003" pitchFamily="2" charset="77"/>
            </a:endParaRPr>
          </a:p>
        </p:txBody>
      </p:sp>
      <p:sp>
        <p:nvSpPr>
          <p:cNvPr id="7" name="Tittel 2">
            <a:extLst>
              <a:ext uri="{FF2B5EF4-FFF2-40B4-BE49-F238E27FC236}">
                <a16:creationId xmlns:a16="http://schemas.microsoft.com/office/drawing/2014/main" id="{7245251C-BA2A-32A3-7EE3-20F7C07C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</p:spPr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Evaluation. Public/Private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33392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99C700-9808-A995-96DB-4A686BAA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686"/>
            <a:ext cx="7772400" cy="42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49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test&#10;&#10;Description automatically generated">
            <a:extLst>
              <a:ext uri="{FF2B5EF4-FFF2-40B4-BE49-F238E27FC236}">
                <a16:creationId xmlns:a16="http://schemas.microsoft.com/office/drawing/2014/main" id="{2B8C1B5C-7733-C11E-B7A3-A0A5406A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0661"/>
            <a:ext cx="7772400" cy="42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3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The task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2" name="Tittel 2">
            <a:extLst>
              <a:ext uri="{FF2B5EF4-FFF2-40B4-BE49-F238E27FC236}">
                <a16:creationId xmlns:a16="http://schemas.microsoft.com/office/drawing/2014/main" id="{A64D5CF0-35B8-2790-7CA2-1C69C36572A5}"/>
              </a:ext>
            </a:extLst>
          </p:cNvPr>
          <p:cNvSpPr txBox="1">
            <a:spLocks/>
          </p:cNvSpPr>
          <p:nvPr/>
        </p:nvSpPr>
        <p:spPr>
          <a:xfrm>
            <a:off x="314320" y="1294477"/>
            <a:ext cx="8829680" cy="298543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14693"/>
                </a:solidFill>
                <a:latin typeface="TT Firs Neue" panose="02000503030000020004" pitchFamily="2" charset="77"/>
              </a:rPr>
              <a:t>Accurately solve a prediction problem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14693"/>
                </a:solidFill>
                <a:latin typeface="TT Firs Neue" panose="02000503030000020004" pitchFamily="2" charset="77"/>
              </a:rPr>
              <a:t>Real-world data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14693"/>
                </a:solidFill>
                <a:latin typeface="TT Firs Neue" panose="02000503030000020004" pitchFamily="2" charset="77"/>
              </a:rPr>
              <a:t>You will compete with </a:t>
            </a:r>
            <a:r>
              <a:rPr lang="en-GB" sz="2400" dirty="0">
                <a:solidFill>
                  <a:srgbClr val="C00000"/>
                </a:solidFill>
                <a:latin typeface="TT Firs Neue" panose="02000503030000020004" pitchFamily="2" charset="77"/>
              </a:rPr>
              <a:t>Virtual Teams (VTs)</a:t>
            </a:r>
            <a:r>
              <a:rPr lang="en-GB" sz="2400" dirty="0">
                <a:solidFill>
                  <a:srgbClr val="014693"/>
                </a:solidFill>
                <a:latin typeface="TT Firs Neue" panose="02000503030000020004" pitchFamily="2" charset="77"/>
              </a:rPr>
              <a:t> we’ve created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14693"/>
                </a:solidFill>
                <a:latin typeface="TT Firs Neue" panose="02000503030000020004" pitchFamily="2" charset="77"/>
              </a:rPr>
              <a:t>Better score </a:t>
            </a:r>
            <a:r>
              <a:rPr lang="en-RU" sz="2800" b="0" i="0" dirty="0">
                <a:solidFill>
                  <a:srgbClr val="014693"/>
                </a:solidFill>
                <a:effectLst/>
                <a:latin typeface="TT Firs Neue" panose="02000503030000020004" pitchFamily="2" charset="77"/>
              </a:rPr>
              <a:t>→</a:t>
            </a:r>
            <a:r>
              <a:rPr lang="en-GB" sz="2400" dirty="0">
                <a:solidFill>
                  <a:srgbClr val="014693"/>
                </a:solidFill>
                <a:latin typeface="TT Firs Neue" panose="02000503030000020004" pitchFamily="2" charset="77"/>
              </a:rPr>
              <a:t> More VTs defeated </a:t>
            </a:r>
            <a:r>
              <a:rPr lang="en-RU" sz="2400" b="0" i="0" dirty="0">
                <a:solidFill>
                  <a:srgbClr val="014693"/>
                </a:solidFill>
                <a:effectLst/>
                <a:latin typeface="TT Firs Neue" panose="02000503030000020004" pitchFamily="2" charset="77"/>
              </a:rPr>
              <a:t>→</a:t>
            </a:r>
            <a:r>
              <a:rPr lang="en-GB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en-GB" sz="2400" dirty="0">
                <a:solidFill>
                  <a:srgbClr val="014693"/>
                </a:solidFill>
                <a:latin typeface="TT Firs Neue" panose="02000503030000020004" pitchFamily="2" charset="77"/>
              </a:rPr>
              <a:t>higher grade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GB" sz="2400" dirty="0">
              <a:solidFill>
                <a:srgbClr val="C00000"/>
              </a:solidFill>
              <a:latin typeface="☞TT FIRS MEDIUM" panose="0200060303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0877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771D59A0-243D-F38A-138A-127444A6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28" y="252248"/>
            <a:ext cx="6168743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15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D799AD2C-7C94-977E-7A76-EDA10724D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08" y="127148"/>
            <a:ext cx="6335384" cy="44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E2FF7C41-7459-88C5-9584-6D244771E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4" r="23572"/>
          <a:stretch/>
        </p:blipFill>
        <p:spPr bwMode="auto">
          <a:xfrm>
            <a:off x="241737" y="3598477"/>
            <a:ext cx="977463" cy="8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848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Outline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2" name="Tittel 2">
            <a:extLst>
              <a:ext uri="{FF2B5EF4-FFF2-40B4-BE49-F238E27FC236}">
                <a16:creationId xmlns:a16="http://schemas.microsoft.com/office/drawing/2014/main" id="{A64D5CF0-35B8-2790-7CA2-1C69C36572A5}"/>
              </a:ext>
            </a:extLst>
          </p:cNvPr>
          <p:cNvSpPr txBox="1">
            <a:spLocks/>
          </p:cNvSpPr>
          <p:nvPr/>
        </p:nvSpPr>
        <p:spPr>
          <a:xfrm>
            <a:off x="314320" y="1279088"/>
            <a:ext cx="8229600" cy="27084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Purpose and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task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overview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Aneo</a:t>
            </a:r>
            <a:endParaRPr lang="en-US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Data and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task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details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Evaluation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Virtual Teams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What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should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be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delivered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?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Grading</a:t>
            </a:r>
            <a:endParaRPr lang="nb-NO" sz="2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50489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654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254153" y="166063"/>
            <a:ext cx="2961459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20000"/>
                </a:solidFill>
                <a:latin typeface="MKX Title" panose="02000506000000020004" pitchFamily="2" charset="77"/>
              </a:rPr>
              <a:t>Outline</a:t>
            </a:r>
            <a:endParaRPr lang="en-GB" sz="40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sp>
        <p:nvSpPr>
          <p:cNvPr id="11" name="Tittel 2">
            <a:extLst>
              <a:ext uri="{FF2B5EF4-FFF2-40B4-BE49-F238E27FC236}">
                <a16:creationId xmlns:a16="http://schemas.microsoft.com/office/drawing/2014/main" id="{B54592F5-091B-3121-7AB2-83B82D5241F7}"/>
              </a:ext>
            </a:extLst>
          </p:cNvPr>
          <p:cNvSpPr txBox="1">
            <a:spLocks/>
          </p:cNvSpPr>
          <p:nvPr/>
        </p:nvSpPr>
        <p:spPr>
          <a:xfrm>
            <a:off x="314320" y="1279088"/>
            <a:ext cx="8229600" cy="27392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KX Title" panose="02000506000000020004" pitchFamily="2" charset="77"/>
              </a:rPr>
              <a:t>Purpose and task overview</a:t>
            </a:r>
            <a:endParaRPr lang="nb-NO" sz="2000" dirty="0">
              <a:solidFill>
                <a:schemeClr val="bg1"/>
              </a:solidFill>
              <a:latin typeface="MKX Title" panose="0200050600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KX Title" panose="02000506000000020004" pitchFamily="2" charset="77"/>
              </a:rPr>
              <a:t>Aneo</a:t>
            </a:r>
            <a:endParaRPr lang="nb-NO" sz="2000" dirty="0">
              <a:solidFill>
                <a:schemeClr val="bg1"/>
              </a:solidFill>
              <a:latin typeface="MKX Title" panose="0200050600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bg1"/>
                </a:solidFill>
                <a:latin typeface="MKX Title" panose="02000506000000020004" pitchFamily="2" charset="77"/>
              </a:rPr>
              <a:t>Data and </a:t>
            </a:r>
            <a:r>
              <a:rPr lang="nb-NO" sz="2000" dirty="0" err="1">
                <a:solidFill>
                  <a:schemeClr val="bg1"/>
                </a:solidFill>
                <a:latin typeface="MKX Title" panose="02000506000000020004" pitchFamily="2" charset="77"/>
              </a:rPr>
              <a:t>task</a:t>
            </a:r>
            <a:r>
              <a:rPr lang="nb-NO" sz="2000" dirty="0">
                <a:solidFill>
                  <a:schemeClr val="bg1"/>
                </a:solidFill>
                <a:latin typeface="MKX Title" panose="02000506000000020004" pitchFamily="2" charset="77"/>
              </a:rPr>
              <a:t> </a:t>
            </a:r>
            <a:r>
              <a:rPr lang="nb-NO" sz="2000" dirty="0" err="1">
                <a:solidFill>
                  <a:schemeClr val="bg1"/>
                </a:solidFill>
                <a:latin typeface="MKX Title" panose="02000506000000020004" pitchFamily="2" charset="77"/>
              </a:rPr>
              <a:t>details</a:t>
            </a:r>
            <a:endParaRPr lang="nb-NO" sz="2000" dirty="0">
              <a:solidFill>
                <a:schemeClr val="bg1"/>
              </a:solidFill>
              <a:latin typeface="MKX Title" panose="0200050600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bg1"/>
                </a:solidFill>
                <a:latin typeface="MKX Title" panose="02000506000000020004" pitchFamily="2" charset="77"/>
              </a:rPr>
              <a:t>Evaluation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A20000"/>
                </a:solidFill>
                <a:latin typeface="MKX Title" panose="02000506000000020004" pitchFamily="2" charset="77"/>
              </a:rPr>
              <a:t>Virtual Teams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bg1"/>
                </a:solidFill>
                <a:latin typeface="MKX Title" panose="02000506000000020004" pitchFamily="2" charset="77"/>
              </a:rPr>
              <a:t>What </a:t>
            </a:r>
            <a:r>
              <a:rPr lang="nb-NO" sz="2000" dirty="0" err="1">
                <a:solidFill>
                  <a:schemeClr val="bg1"/>
                </a:solidFill>
                <a:latin typeface="MKX Title" panose="02000506000000020004" pitchFamily="2" charset="77"/>
              </a:rPr>
              <a:t>should</a:t>
            </a:r>
            <a:r>
              <a:rPr lang="nb-NO" sz="2000" dirty="0">
                <a:solidFill>
                  <a:schemeClr val="bg1"/>
                </a:solidFill>
                <a:latin typeface="MKX Title" panose="02000506000000020004" pitchFamily="2" charset="77"/>
              </a:rPr>
              <a:t> be </a:t>
            </a:r>
            <a:r>
              <a:rPr lang="nb-NO" sz="2000" dirty="0" err="1">
                <a:solidFill>
                  <a:schemeClr val="bg1"/>
                </a:solidFill>
                <a:latin typeface="MKX Title" panose="02000506000000020004" pitchFamily="2" charset="77"/>
              </a:rPr>
              <a:t>delivered</a:t>
            </a:r>
            <a:r>
              <a:rPr lang="nb-NO" sz="2000" dirty="0">
                <a:solidFill>
                  <a:schemeClr val="bg1"/>
                </a:solidFill>
                <a:latin typeface="MKX Title" panose="02000506000000020004" pitchFamily="2" charset="77"/>
              </a:rPr>
              <a:t>?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bg1"/>
                </a:solidFill>
                <a:latin typeface="MKX Title" panose="02000506000000020004" pitchFamily="2" charset="77"/>
              </a:rPr>
              <a:t>Grading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nb-NO" sz="200" dirty="0">
              <a:solidFill>
                <a:srgbClr val="014693"/>
              </a:solidFill>
              <a:latin typeface="☞TT FIRS" panose="0200050303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9333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6" name="Tittel 2">
            <a:extLst>
              <a:ext uri="{FF2B5EF4-FFF2-40B4-BE49-F238E27FC236}">
                <a16:creationId xmlns:a16="http://schemas.microsoft.com/office/drawing/2014/main" id="{CC9F4546-89A7-07B1-2D77-7E134F36023B}"/>
              </a:ext>
            </a:extLst>
          </p:cNvPr>
          <p:cNvSpPr txBox="1">
            <a:spLocks/>
          </p:cNvSpPr>
          <p:nvPr/>
        </p:nvSpPr>
        <p:spPr>
          <a:xfrm>
            <a:off x="468086" y="827315"/>
            <a:ext cx="8385741" cy="35394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rgbClr val="C00000"/>
                </a:solidFill>
                <a:latin typeface="MKX Title" panose="02000506000000020004" pitchFamily="2" charset="77"/>
              </a:rPr>
              <a:t>Disclaimer: </a:t>
            </a:r>
          </a:p>
          <a:p>
            <a:r>
              <a:rPr lang="en-US" sz="2000" dirty="0">
                <a:solidFill>
                  <a:srgbClr val="C00000"/>
                </a:solidFill>
                <a:latin typeface="MKX Title" panose="02000506000000020004" pitchFamily="2" charset="77"/>
              </a:rPr>
              <a:t>all the characters were created using Generative AI services:</a:t>
            </a:r>
          </a:p>
          <a:p>
            <a:endParaRPr lang="en-US" sz="2000" dirty="0">
              <a:solidFill>
                <a:srgbClr val="C00000"/>
              </a:solidFill>
              <a:latin typeface="MKX Title" panose="02000506000000020004" pitchFamily="2" charset="77"/>
            </a:endParaRPr>
          </a:p>
          <a:p>
            <a:endParaRPr lang="en-US" sz="2000" dirty="0">
              <a:solidFill>
                <a:srgbClr val="C00000"/>
              </a:solidFill>
              <a:latin typeface="MKX Title" panose="02000506000000020004" pitchFamily="2" charset="77"/>
            </a:endParaRPr>
          </a:p>
          <a:p>
            <a:endParaRPr lang="en-US" sz="2000" dirty="0">
              <a:solidFill>
                <a:srgbClr val="C00000"/>
              </a:solidFill>
              <a:latin typeface="MKX Title" panose="02000506000000020004" pitchFamily="2" charset="77"/>
            </a:endParaRPr>
          </a:p>
          <a:p>
            <a:endParaRPr lang="en-US" sz="2000" dirty="0">
              <a:solidFill>
                <a:srgbClr val="C00000"/>
              </a:solidFill>
              <a:latin typeface="MKX Title" panose="02000506000000020004" pitchFamily="2" charset="77"/>
            </a:endParaRPr>
          </a:p>
          <a:p>
            <a:r>
              <a:rPr lang="en-US" sz="2000" dirty="0">
                <a:solidFill>
                  <a:srgbClr val="C00000"/>
                </a:solidFill>
                <a:latin typeface="MKX Title" panose="02000506000000020004" pitchFamily="2" charset="77"/>
              </a:rPr>
              <a:t>Some slides have sound effects, please make sure your speakers are muted if you’re on a lecture   </a:t>
            </a:r>
          </a:p>
          <a:p>
            <a:endParaRPr lang="en-US" sz="2000" dirty="0">
              <a:solidFill>
                <a:srgbClr val="C00000"/>
              </a:solidFill>
              <a:latin typeface="MKX Title" panose="02000506000000020004" pitchFamily="2" charset="77"/>
            </a:endParaRPr>
          </a:p>
          <a:p>
            <a:r>
              <a:rPr lang="en-US" sz="2800" dirty="0">
                <a:solidFill>
                  <a:srgbClr val="C00000"/>
                </a:solidFill>
                <a:latin typeface="MKX Title" panose="02000506000000020004" pitchFamily="2" charset="77"/>
              </a:rPr>
              <a:t>NO REAL IMAGES AND VOICES WERE USED</a:t>
            </a:r>
            <a:endParaRPr lang="nb-NO" sz="2800" dirty="0">
              <a:solidFill>
                <a:srgbClr val="C00000"/>
              </a:solidFill>
              <a:latin typeface="MKX Title" panose="02000506000000020004" pitchFamily="2" charset="77"/>
            </a:endParaRPr>
          </a:p>
        </p:txBody>
      </p:sp>
      <p:pic>
        <p:nvPicPr>
          <p:cNvPr id="1028" name="Picture 4" descr="DreamStudio - Best AI apps of 2023">
            <a:extLst>
              <a:ext uri="{FF2B5EF4-FFF2-40B4-BE49-F238E27FC236}">
                <a16:creationId xmlns:a16="http://schemas.microsoft.com/office/drawing/2014/main" id="{C102166D-0678-6727-3FB4-64A9B2FF9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12"/>
          <a:stretch/>
        </p:blipFill>
        <p:spPr bwMode="auto">
          <a:xfrm>
            <a:off x="492848" y="1666748"/>
            <a:ext cx="1525829" cy="90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djourney for Beginners: Unlock Your Potential with MidJourney">
            <a:extLst>
              <a:ext uri="{FF2B5EF4-FFF2-40B4-BE49-F238E27FC236}">
                <a16:creationId xmlns:a16="http://schemas.microsoft.com/office/drawing/2014/main" id="{69445F4A-5BD8-8415-A924-3277DAC95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r="26298" b="23088"/>
          <a:stretch/>
        </p:blipFill>
        <p:spPr bwMode="auto">
          <a:xfrm>
            <a:off x="2430593" y="1832982"/>
            <a:ext cx="1224567" cy="77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akeYou: Cartoon and Celebrity Text to Speech">
            <a:extLst>
              <a:ext uri="{FF2B5EF4-FFF2-40B4-BE49-F238E27FC236}">
                <a16:creationId xmlns:a16="http://schemas.microsoft.com/office/drawing/2014/main" id="{B599763A-D2BC-F573-7C85-B79B204D0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79" y="2019541"/>
            <a:ext cx="1737682" cy="40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 is HeyGen AI and How to Use? - AIToolMall">
            <a:extLst>
              <a:ext uri="{FF2B5EF4-FFF2-40B4-BE49-F238E27FC236}">
                <a16:creationId xmlns:a16="http://schemas.microsoft.com/office/drawing/2014/main" id="{16337322-3F88-4ED7-A7FD-C2233DEDC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5"/>
          <a:stretch/>
        </p:blipFill>
        <p:spPr bwMode="auto">
          <a:xfrm>
            <a:off x="6845508" y="1801446"/>
            <a:ext cx="1611086" cy="102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74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1377863" y="3455718"/>
            <a:ext cx="6613741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dirty="0">
                <a:solidFill>
                  <a:srgbClr val="A20000"/>
                </a:solidFill>
                <a:latin typeface="MKX Title" panose="02000506000000020004" pitchFamily="2" charset="77"/>
              </a:rPr>
              <a:t>Press start to continue</a:t>
            </a:r>
          </a:p>
          <a:p>
            <a:pPr algn="ctr"/>
            <a:r>
              <a:rPr lang="en-US" sz="4000" dirty="0">
                <a:solidFill>
                  <a:srgbClr val="A20000"/>
                </a:solidFill>
                <a:latin typeface="MKX Title" panose="02000506000000020004" pitchFamily="2" charset="77"/>
              </a:rPr>
              <a:t>5</a:t>
            </a:r>
            <a:endParaRPr lang="en-GB" sz="40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2" name="Picture 1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21652B99-4EEB-DADD-9B46-AA7DA16E6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406" y="919752"/>
            <a:ext cx="1473200" cy="2489200"/>
          </a:xfrm>
          <a:prstGeom prst="rect">
            <a:avLst/>
          </a:prstGeom>
        </p:spPr>
      </p:pic>
      <p:sp>
        <p:nvSpPr>
          <p:cNvPr id="8" name="Tittel 1">
            <a:extLst>
              <a:ext uri="{FF2B5EF4-FFF2-40B4-BE49-F238E27FC236}">
                <a16:creationId xmlns:a16="http://schemas.microsoft.com/office/drawing/2014/main" id="{0C13E36F-7EDE-4C70-491A-9BBC7596EEBB}"/>
              </a:ext>
            </a:extLst>
          </p:cNvPr>
          <p:cNvSpPr txBox="1">
            <a:spLocks/>
          </p:cNvSpPr>
          <p:nvPr/>
        </p:nvSpPr>
        <p:spPr>
          <a:xfrm>
            <a:off x="4309490" y="4071271"/>
            <a:ext cx="76111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4000" dirty="0">
                <a:solidFill>
                  <a:srgbClr val="A20000"/>
                </a:solidFill>
                <a:latin typeface="MKX Title" panose="02000506000000020004" pitchFamily="2" charset="77"/>
              </a:rPr>
              <a:t>4</a:t>
            </a:r>
          </a:p>
        </p:txBody>
      </p:sp>
      <p:sp>
        <p:nvSpPr>
          <p:cNvPr id="9" name="Tittel 1">
            <a:extLst>
              <a:ext uri="{FF2B5EF4-FFF2-40B4-BE49-F238E27FC236}">
                <a16:creationId xmlns:a16="http://schemas.microsoft.com/office/drawing/2014/main" id="{880FAA08-7E35-B01A-F8EE-6D0AD76762DE}"/>
              </a:ext>
            </a:extLst>
          </p:cNvPr>
          <p:cNvSpPr txBox="1">
            <a:spLocks/>
          </p:cNvSpPr>
          <p:nvPr/>
        </p:nvSpPr>
        <p:spPr>
          <a:xfrm>
            <a:off x="4304175" y="4071271"/>
            <a:ext cx="76111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4000" dirty="0">
                <a:solidFill>
                  <a:srgbClr val="A20000"/>
                </a:solidFill>
                <a:latin typeface="MKX Title" panose="02000506000000020004" pitchFamily="2" charset="77"/>
              </a:rPr>
              <a:t>3</a:t>
            </a:r>
          </a:p>
        </p:txBody>
      </p:sp>
      <p:sp>
        <p:nvSpPr>
          <p:cNvPr id="12" name="Tittel 1">
            <a:extLst>
              <a:ext uri="{FF2B5EF4-FFF2-40B4-BE49-F238E27FC236}">
                <a16:creationId xmlns:a16="http://schemas.microsoft.com/office/drawing/2014/main" id="{83CE4C56-331A-81D7-DFA5-057AC11772C6}"/>
              </a:ext>
            </a:extLst>
          </p:cNvPr>
          <p:cNvSpPr txBox="1">
            <a:spLocks/>
          </p:cNvSpPr>
          <p:nvPr/>
        </p:nvSpPr>
        <p:spPr>
          <a:xfrm>
            <a:off x="4298860" y="4071271"/>
            <a:ext cx="76111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4000" dirty="0">
                <a:solidFill>
                  <a:srgbClr val="A20000"/>
                </a:solidFill>
                <a:latin typeface="MKX Title" panose="02000506000000020004" pitchFamily="2" charset="77"/>
              </a:rPr>
              <a:t>2</a:t>
            </a:r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3ACBBA89-5776-3397-4B74-B24BC4D4D495}"/>
              </a:ext>
            </a:extLst>
          </p:cNvPr>
          <p:cNvSpPr txBox="1">
            <a:spLocks/>
          </p:cNvSpPr>
          <p:nvPr/>
        </p:nvSpPr>
        <p:spPr>
          <a:xfrm>
            <a:off x="4309490" y="4071271"/>
            <a:ext cx="76111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4000" dirty="0">
                <a:solidFill>
                  <a:srgbClr val="A20000"/>
                </a:solidFill>
                <a:latin typeface="MKX Title" panose="02000506000000020004" pitchFamily="2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00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5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5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build="allAtOnce"/>
      <p:bldP spid="12" grpId="0" build="allAtOnce"/>
      <p:bldP spid="13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3025334" y="2247897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4200987" y="2370957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3961501" y="2247897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17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13 0.02253 L -0.30868 0.4302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36" y="2037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309 0.02469 L -0.30816 0.4302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53" y="2027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656 0.01482 L -0.30816 0.426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80" y="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254153" y="166063"/>
            <a:ext cx="2961459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20000"/>
                </a:solidFill>
                <a:latin typeface="MKX Title" panose="02000506000000020004" pitchFamily="2" charset="77"/>
              </a:rPr>
              <a:t>The Story</a:t>
            </a:r>
            <a:endParaRPr lang="en-GB" sz="40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sp>
        <p:nvSpPr>
          <p:cNvPr id="24" name="Tittel 2">
            <a:extLst>
              <a:ext uri="{FF2B5EF4-FFF2-40B4-BE49-F238E27FC236}">
                <a16:creationId xmlns:a16="http://schemas.microsoft.com/office/drawing/2014/main" id="{EA713C2E-6391-DAE8-66DF-2A30CFD10EBB}"/>
              </a:ext>
            </a:extLst>
          </p:cNvPr>
          <p:cNvSpPr txBox="1">
            <a:spLocks/>
          </p:cNvSpPr>
          <p:nvPr/>
        </p:nvSpPr>
        <p:spPr>
          <a:xfrm>
            <a:off x="314319" y="1090360"/>
            <a:ext cx="8409955" cy="2923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MKX Title" panose="02000506000000020004" pitchFamily="2" charset="77"/>
              </a:rPr>
              <a:t>Three brave students</a:t>
            </a:r>
          </a:p>
          <a:p>
            <a:r>
              <a:rPr lang="en-US" sz="2000" dirty="0">
                <a:solidFill>
                  <a:schemeClr val="bg1"/>
                </a:solidFill>
                <a:latin typeface="MKX Title" panose="02000506000000020004" pitchFamily="2" charset="77"/>
              </a:rPr>
              <a:t>Applied to the TDT4173 Machine Learning course</a:t>
            </a:r>
          </a:p>
          <a:p>
            <a:r>
              <a:rPr lang="en-US" sz="2000" dirty="0">
                <a:solidFill>
                  <a:schemeClr val="bg1"/>
                </a:solidFill>
                <a:latin typeface="MKX Title" panose="02000506000000020004" pitchFamily="2" charset="77"/>
              </a:rPr>
              <a:t>As a consequence, they were summoned to the mysterious </a:t>
            </a:r>
            <a:r>
              <a:rPr lang="en-US" sz="2000" dirty="0">
                <a:solidFill>
                  <a:srgbClr val="014693"/>
                </a:solidFill>
                <a:latin typeface="MKX Title" panose="02000506000000020004" pitchFamily="2" charset="77"/>
              </a:rPr>
              <a:t>Kaggle </a:t>
            </a:r>
            <a:r>
              <a:rPr lang="en-US" sz="2000" dirty="0">
                <a:solidFill>
                  <a:schemeClr val="bg1"/>
                </a:solidFill>
                <a:latin typeface="MKX Title" panose="02000506000000020004" pitchFamily="2" charset="77"/>
              </a:rPr>
              <a:t>platform</a:t>
            </a:r>
          </a:p>
          <a:p>
            <a:r>
              <a:rPr lang="en-US" sz="3200" dirty="0">
                <a:solidFill>
                  <a:srgbClr val="C00000"/>
                </a:solidFill>
                <a:latin typeface="MKX Title" panose="02000506000000020004" pitchFamily="2" charset="77"/>
              </a:rPr>
              <a:t>To compete in a tournament</a:t>
            </a:r>
          </a:p>
          <a:p>
            <a:r>
              <a:rPr lang="en-US" sz="2000" dirty="0">
                <a:solidFill>
                  <a:schemeClr val="bg1"/>
                </a:solidFill>
                <a:latin typeface="MKX Title" panose="02000506000000020004" pitchFamily="2" charset="77"/>
              </a:rPr>
              <a:t>whose outcome will decide the fate of the …</a:t>
            </a:r>
          </a:p>
          <a:p>
            <a:r>
              <a:rPr lang="en-US" sz="3200" dirty="0">
                <a:solidFill>
                  <a:srgbClr val="C00000"/>
                </a:solidFill>
                <a:latin typeface="MKX Title" panose="02000506000000020004" pitchFamily="2" charset="77"/>
              </a:rPr>
              <a:t>COURSE GRADE</a:t>
            </a:r>
          </a:p>
          <a:p>
            <a:r>
              <a:rPr lang="en-US" sz="2000" dirty="0">
                <a:solidFill>
                  <a:schemeClr val="bg1"/>
                </a:solidFill>
                <a:latin typeface="MKX Title" panose="02000506000000020004" pitchFamily="2" charset="77"/>
              </a:rPr>
              <a:t>This tournament is known 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>
              <a:solidFill>
                <a:srgbClr val="C00000"/>
              </a:solidFill>
              <a:latin typeface="MKX Title" panose="02000506000000020004" pitchFamily="2" charset="77"/>
            </a:endParaRPr>
          </a:p>
        </p:txBody>
      </p:sp>
      <p:pic>
        <p:nvPicPr>
          <p:cNvPr id="9" name="course-grade.mp3">
            <a:hlinkClick r:id="" action="ppaction://media"/>
            <a:extLst>
              <a:ext uri="{FF2B5EF4-FFF2-40B4-BE49-F238E27FC236}">
                <a16:creationId xmlns:a16="http://schemas.microsoft.com/office/drawing/2014/main" id="{75AB6BED-342D-B9C9-6A46-A6678DB7E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34" y="5421060"/>
            <a:ext cx="812800" cy="812800"/>
          </a:xfrm>
          <a:prstGeom prst="rect">
            <a:avLst/>
          </a:prstGeom>
        </p:spPr>
      </p:pic>
      <p:pic>
        <p:nvPicPr>
          <p:cNvPr id="11" name="ffromgameMain.mp3">
            <a:hlinkClick r:id="" action="ppaction://media"/>
            <a:extLst>
              <a:ext uri="{FF2B5EF4-FFF2-40B4-BE49-F238E27FC236}">
                <a16:creationId xmlns:a16="http://schemas.microsoft.com/office/drawing/2014/main" id="{4CCCD337-6E9F-CD7E-84E5-C285E9BAA2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54299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2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1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40909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B5279-1592-ED16-D3A1-66F7FCBBDC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pic>
        <p:nvPicPr>
          <p:cNvPr id="2" name="Picture 1" descr="A large bonfire at night&#10;&#10;Description automatically generated with medium confidence">
            <a:extLst>
              <a:ext uri="{FF2B5EF4-FFF2-40B4-BE49-F238E27FC236}">
                <a16:creationId xmlns:a16="http://schemas.microsoft.com/office/drawing/2014/main" id="{38429D5B-C0AB-7DA8-A7C1-E3417B16B7E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-105895" y="3430171"/>
            <a:ext cx="4584192" cy="1701322"/>
          </a:xfrm>
          <a:prstGeom prst="rect">
            <a:avLst/>
          </a:prstGeom>
          <a:ln>
            <a:noFill/>
          </a:ln>
        </p:spPr>
      </p:pic>
      <p:sp>
        <p:nvSpPr>
          <p:cNvPr id="7" name="Tittel 1">
            <a:extLst>
              <a:ext uri="{FF2B5EF4-FFF2-40B4-BE49-F238E27FC236}">
                <a16:creationId xmlns:a16="http://schemas.microsoft.com/office/drawing/2014/main" id="{6F825897-296D-1E4D-1B97-5EE3CA31A111}"/>
              </a:ext>
            </a:extLst>
          </p:cNvPr>
          <p:cNvSpPr txBox="1">
            <a:spLocks/>
          </p:cNvSpPr>
          <p:nvPr/>
        </p:nvSpPr>
        <p:spPr>
          <a:xfrm>
            <a:off x="3183221" y="0"/>
            <a:ext cx="6524321" cy="36702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ts val="9260"/>
              </a:lnSpc>
            </a:pPr>
            <a:r>
              <a:rPr lang="en-GB" sz="8800" dirty="0">
                <a:solidFill>
                  <a:srgbClr val="A20000"/>
                </a:solidFill>
                <a:latin typeface="MKX Title" panose="02000506000000020004" pitchFamily="2" charset="77"/>
              </a:rPr>
              <a:t>Machine </a:t>
            </a:r>
          </a:p>
          <a:p>
            <a:pPr algn="ctr">
              <a:lnSpc>
                <a:spcPts val="9260"/>
              </a:lnSpc>
            </a:pPr>
            <a:r>
              <a:rPr lang="en-GB" sz="8800" dirty="0">
                <a:solidFill>
                  <a:srgbClr val="A20000"/>
                </a:solidFill>
                <a:latin typeface="MKX Title" panose="02000506000000020004" pitchFamily="2" charset="77"/>
              </a:rPr>
              <a:t>Learning </a:t>
            </a:r>
          </a:p>
          <a:p>
            <a:pPr algn="ctr">
              <a:lnSpc>
                <a:spcPts val="9260"/>
              </a:lnSpc>
            </a:pPr>
            <a:r>
              <a:rPr lang="en-GB" sz="8800" dirty="0">
                <a:solidFill>
                  <a:srgbClr val="A20000"/>
                </a:solidFill>
                <a:latin typeface="MKX Title" panose="02000506000000020004" pitchFamily="2" charset="77"/>
              </a:rPr>
              <a:t>Kombat</a:t>
            </a:r>
          </a:p>
        </p:txBody>
      </p:sp>
      <p:pic>
        <p:nvPicPr>
          <p:cNvPr id="10" name="Picture 9" descr="A picture containing dark&#10;&#10;Description automatically generated">
            <a:extLst>
              <a:ext uri="{FF2B5EF4-FFF2-40B4-BE49-F238E27FC236}">
                <a16:creationId xmlns:a16="http://schemas.microsoft.com/office/drawing/2014/main" id="{82259653-5446-EAA4-8DEF-FE7E8C2F43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524"/>
          <a:stretch/>
        </p:blipFill>
        <p:spPr>
          <a:xfrm>
            <a:off x="575734" y="83031"/>
            <a:ext cx="3670237" cy="3504173"/>
          </a:xfrm>
          <a:prstGeom prst="rect">
            <a:avLst/>
          </a:prstGeom>
        </p:spPr>
      </p:pic>
      <p:pic>
        <p:nvPicPr>
          <p:cNvPr id="12" name="machine-learning.mp3">
            <a:hlinkClick r:id="" action="ppaction://media"/>
            <a:extLst>
              <a:ext uri="{FF2B5EF4-FFF2-40B4-BE49-F238E27FC236}">
                <a16:creationId xmlns:a16="http://schemas.microsoft.com/office/drawing/2014/main" id="{E3CB89C8-1AF3-B63A-89FF-07481545F7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34732" y="5359311"/>
            <a:ext cx="812800" cy="812800"/>
          </a:xfrm>
          <a:prstGeom prst="rect">
            <a:avLst/>
          </a:prstGeom>
        </p:spPr>
      </p:pic>
      <p:pic>
        <p:nvPicPr>
          <p:cNvPr id="13" name="mk_main_cut_combat.mp3">
            <a:hlinkClick r:id="" action="ppaction://media"/>
            <a:extLst>
              <a:ext uri="{FF2B5EF4-FFF2-40B4-BE49-F238E27FC236}">
                <a16:creationId xmlns:a16="http://schemas.microsoft.com/office/drawing/2014/main" id="{B2AC9768-1E3D-3825-ED7E-90D0CB97003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61815" y="54322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8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6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10606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B5279-1592-ED16-D3A1-66F7FCBBDC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6F825897-296D-1E4D-1B97-5EE3CA31A111}"/>
              </a:ext>
            </a:extLst>
          </p:cNvPr>
          <p:cNvSpPr txBox="1">
            <a:spLocks/>
          </p:cNvSpPr>
          <p:nvPr/>
        </p:nvSpPr>
        <p:spPr>
          <a:xfrm>
            <a:off x="3183221" y="0"/>
            <a:ext cx="6524321" cy="36702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ts val="9260"/>
              </a:lnSpc>
            </a:pPr>
            <a:r>
              <a:rPr lang="en-GB" sz="8800" dirty="0">
                <a:solidFill>
                  <a:srgbClr val="A20000"/>
                </a:solidFill>
                <a:latin typeface="MKX Title" panose="02000506000000020004" pitchFamily="2" charset="77"/>
              </a:rPr>
              <a:t>Machine </a:t>
            </a:r>
          </a:p>
          <a:p>
            <a:pPr algn="ctr">
              <a:lnSpc>
                <a:spcPts val="9260"/>
              </a:lnSpc>
            </a:pPr>
            <a:r>
              <a:rPr lang="en-GB" sz="8800" dirty="0">
                <a:solidFill>
                  <a:srgbClr val="A20000"/>
                </a:solidFill>
                <a:latin typeface="MKX Title" panose="02000506000000020004" pitchFamily="2" charset="77"/>
              </a:rPr>
              <a:t>Learning </a:t>
            </a:r>
          </a:p>
          <a:p>
            <a:pPr algn="ctr">
              <a:lnSpc>
                <a:spcPts val="9260"/>
              </a:lnSpc>
            </a:pPr>
            <a:r>
              <a:rPr lang="en-GB" sz="8800" dirty="0">
                <a:solidFill>
                  <a:srgbClr val="A20000"/>
                </a:solidFill>
                <a:latin typeface="MKX Title" panose="02000506000000020004" pitchFamily="2" charset="77"/>
              </a:rPr>
              <a:t>Kombat</a:t>
            </a:r>
          </a:p>
        </p:txBody>
      </p:sp>
      <p:pic>
        <p:nvPicPr>
          <p:cNvPr id="10" name="Picture 9" descr="A picture containing dark&#10;&#10;Description automatically generated">
            <a:extLst>
              <a:ext uri="{FF2B5EF4-FFF2-40B4-BE49-F238E27FC236}">
                <a16:creationId xmlns:a16="http://schemas.microsoft.com/office/drawing/2014/main" id="{82259653-5446-EAA4-8DEF-FE7E8C2F4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24"/>
          <a:stretch/>
        </p:blipFill>
        <p:spPr>
          <a:xfrm>
            <a:off x="575734" y="83031"/>
            <a:ext cx="3670237" cy="3504173"/>
          </a:xfrm>
          <a:prstGeom prst="rect">
            <a:avLst/>
          </a:prstGeom>
        </p:spPr>
      </p:pic>
      <p:pic>
        <p:nvPicPr>
          <p:cNvPr id="9" name="Picture 8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416227C-A67B-503E-0E8B-DE52C80FD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044" y="3528063"/>
            <a:ext cx="5055400" cy="913627"/>
          </a:xfrm>
          <a:prstGeom prst="rect">
            <a:avLst/>
          </a:prstGeom>
          <a:ln w="12700">
            <a:noFill/>
          </a:ln>
        </p:spPr>
      </p:pic>
      <p:pic>
        <p:nvPicPr>
          <p:cNvPr id="4" name="nightcall_slow.mp3">
            <a:hlinkClick r:id="" action="ppaction://media"/>
            <a:extLst>
              <a:ext uri="{FF2B5EF4-FFF2-40B4-BE49-F238E27FC236}">
                <a16:creationId xmlns:a16="http://schemas.microsoft.com/office/drawing/2014/main" id="{D88F3C9D-F2CE-689A-D4E6-269A990ED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5258" y="5432216"/>
            <a:ext cx="8128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5950C3-D46B-1080-D586-13790BB94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08467"/>
            <a:ext cx="4870764" cy="9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2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Kaggle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2" name="Tittel 2">
            <a:extLst>
              <a:ext uri="{FF2B5EF4-FFF2-40B4-BE49-F238E27FC236}">
                <a16:creationId xmlns:a16="http://schemas.microsoft.com/office/drawing/2014/main" id="{A64D5CF0-35B8-2790-7CA2-1C69C36572A5}"/>
              </a:ext>
            </a:extLst>
          </p:cNvPr>
          <p:cNvSpPr txBox="1">
            <a:spLocks/>
          </p:cNvSpPr>
          <p:nvPr/>
        </p:nvSpPr>
        <p:spPr>
          <a:xfrm>
            <a:off x="99588" y="1232923"/>
            <a:ext cx="9044412" cy="280076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14693"/>
                </a:solidFill>
                <a:latin typeface="TT Firs Neue" panose="02000503030000020004" pitchFamily="2" charset="77"/>
              </a:rPr>
              <a:t>The competition is hosted on Kaggle </a:t>
            </a:r>
            <a:r>
              <a:rPr lang="en-GB" sz="22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InClass</a:t>
            </a:r>
            <a:endParaRPr lang="en-GB" sz="22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14693"/>
                </a:solidFill>
                <a:latin typeface="TT Firs Neue" panose="02000503030000020004" pitchFamily="2" charset="77"/>
              </a:rPr>
              <a:t>Kaggle is the largest platform for data science competitions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14693"/>
                </a:solidFill>
                <a:latin typeface="TT Firs Neue" panose="02000503030000020004" pitchFamily="2" charset="77"/>
              </a:rPr>
              <a:t>Why Kaggle?</a:t>
            </a:r>
            <a:endParaRPr lang="en-GB" sz="2200" dirty="0">
              <a:solidFill>
                <a:srgbClr val="C00000"/>
              </a:solidFill>
              <a:latin typeface="TT Firs Neue" panose="02000503030000020004" pitchFamily="2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You can check solutions </a:t>
            </a:r>
            <a:r>
              <a:rPr lang="en-GB" sz="2000" b="1" dirty="0">
                <a:solidFill>
                  <a:srgbClr val="014693"/>
                </a:solidFill>
                <a:latin typeface="TT Firs Neue" panose="02000503030000020004" pitchFamily="2" charset="77"/>
              </a:rPr>
              <a:t>automatically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Allows </a:t>
            </a:r>
            <a:r>
              <a:rPr lang="en-GB" sz="2000" b="1" dirty="0">
                <a:solidFill>
                  <a:srgbClr val="014693"/>
                </a:solidFill>
                <a:latin typeface="TT Firs Neue" panose="02000503030000020004" pitchFamily="2" charset="77"/>
              </a:rPr>
              <a:t>private</a:t>
            </a:r>
            <a:r>
              <a:rPr lang="en-GB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en-GB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InClass</a:t>
            </a:r>
            <a:r>
              <a:rPr lang="en-GB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competitions for students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User-friendly 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World-known platform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84ED07-B8BC-27F3-D0C0-F42ECCD87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01" y="98579"/>
            <a:ext cx="2936981" cy="113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ivo | Competitions Contributor | Kaggle">
            <a:extLst>
              <a:ext uri="{FF2B5EF4-FFF2-40B4-BE49-F238E27FC236}">
                <a16:creationId xmlns:a16="http://schemas.microsoft.com/office/drawing/2014/main" id="{BA8EE62A-D2F6-599D-AEE5-88877FCC2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2" y="3648805"/>
            <a:ext cx="1288716" cy="128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83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254153" y="166063"/>
            <a:ext cx="2961459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20000"/>
                </a:solidFill>
                <a:latin typeface="MKX Title" panose="02000506000000020004" pitchFamily="2" charset="77"/>
              </a:rPr>
              <a:t>ML Kombat</a:t>
            </a:r>
            <a:endParaRPr lang="en-GB" sz="40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50FE05-67A5-B94B-5A9A-9B9EA0A4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664" y="216411"/>
            <a:ext cx="2245038" cy="4560233"/>
          </a:xfrm>
          <a:prstGeom prst="rect">
            <a:avLst/>
          </a:prstGeom>
        </p:spPr>
      </p:pic>
      <p:sp>
        <p:nvSpPr>
          <p:cNvPr id="24" name="Tittel 2">
            <a:extLst>
              <a:ext uri="{FF2B5EF4-FFF2-40B4-BE49-F238E27FC236}">
                <a16:creationId xmlns:a16="http://schemas.microsoft.com/office/drawing/2014/main" id="{EA713C2E-6391-DAE8-66DF-2A30CFD10EBB}"/>
              </a:ext>
            </a:extLst>
          </p:cNvPr>
          <p:cNvSpPr txBox="1">
            <a:spLocks/>
          </p:cNvSpPr>
          <p:nvPr/>
        </p:nvSpPr>
        <p:spPr>
          <a:xfrm>
            <a:off x="314320" y="1090360"/>
            <a:ext cx="5462536" cy="255454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MKX Title" panose="02000506000000020004" pitchFamily="2" charset="77"/>
              </a:rPr>
              <a:t>10 virtual teams sorted by difficulty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C00000"/>
              </a:solidFill>
              <a:latin typeface="MKX Title" panose="02000506000000020004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MKX Title" panose="02000506000000020004" pitchFamily="2" charset="77"/>
              </a:rPr>
              <a:t>Similar to MK towers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C00000"/>
              </a:solidFill>
              <a:latin typeface="MKX Title" panose="02000506000000020004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MKX Title" panose="02000506000000020004" pitchFamily="2" charset="77"/>
              </a:rPr>
              <a:t>The more virtual teams you defeat the more base points you will get</a:t>
            </a:r>
          </a:p>
          <a:p>
            <a:endParaRPr lang="en-US" sz="2000" dirty="0">
              <a:solidFill>
                <a:srgbClr val="C00000"/>
              </a:solidFill>
              <a:latin typeface="MKX Title" panose="02000506000000020004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>
              <a:solidFill>
                <a:srgbClr val="C00000"/>
              </a:solidFill>
              <a:latin typeface="MKX Title" panose="02000506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6781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254153" y="166063"/>
            <a:ext cx="4931033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20000"/>
                </a:solidFill>
                <a:latin typeface="MKX Title" panose="02000506000000020004" pitchFamily="2" charset="77"/>
              </a:rPr>
              <a:t>Choose Your Fighter</a:t>
            </a:r>
            <a:endParaRPr lang="en-GB" sz="40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2" name="Picture 1" descr="A person in a garment&#10;&#10;Description automatically generated">
            <a:extLst>
              <a:ext uri="{FF2B5EF4-FFF2-40B4-BE49-F238E27FC236}">
                <a16:creationId xmlns:a16="http://schemas.microsoft.com/office/drawing/2014/main" id="{B55A4497-5556-D33E-968F-8131C009B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43" y="1288236"/>
            <a:ext cx="1073152" cy="1073152"/>
          </a:xfrm>
          <a:prstGeom prst="rect">
            <a:avLst/>
          </a:prstGeom>
        </p:spPr>
      </p:pic>
      <p:pic>
        <p:nvPicPr>
          <p:cNvPr id="3" name="Picture 2" descr="A person holding a sword&#10;&#10;Description automatically generated">
            <a:extLst>
              <a:ext uri="{FF2B5EF4-FFF2-40B4-BE49-F238E27FC236}">
                <a16:creationId xmlns:a16="http://schemas.microsoft.com/office/drawing/2014/main" id="{01A4B71E-E114-9C3C-924E-39435C8C6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568" y="1287872"/>
            <a:ext cx="1066643" cy="1066643"/>
          </a:xfrm>
          <a:prstGeom prst="rect">
            <a:avLst/>
          </a:prstGeom>
        </p:spPr>
      </p:pic>
      <p:pic>
        <p:nvPicPr>
          <p:cNvPr id="8" name="Picture 7" descr="A person in a garment&#10;&#10;Description automatically generated">
            <a:extLst>
              <a:ext uri="{FF2B5EF4-FFF2-40B4-BE49-F238E27FC236}">
                <a16:creationId xmlns:a16="http://schemas.microsoft.com/office/drawing/2014/main" id="{CBA651BF-7297-AD0E-C2C3-8ACCAA967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187" y="1293622"/>
            <a:ext cx="1060390" cy="1060390"/>
          </a:xfrm>
          <a:prstGeom prst="rect">
            <a:avLst/>
          </a:prstGeom>
        </p:spPr>
      </p:pic>
      <p:pic>
        <p:nvPicPr>
          <p:cNvPr id="9" name="Picture 8" descr="A person in a garment with flames&#10;&#10;Description automatically generated">
            <a:extLst>
              <a:ext uri="{FF2B5EF4-FFF2-40B4-BE49-F238E27FC236}">
                <a16:creationId xmlns:a16="http://schemas.microsoft.com/office/drawing/2014/main" id="{C51B703E-4BEE-1159-B163-8548D77BF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704" y="1280225"/>
            <a:ext cx="1066643" cy="1066643"/>
          </a:xfrm>
          <a:prstGeom prst="rect">
            <a:avLst/>
          </a:prstGeom>
        </p:spPr>
      </p:pic>
      <p:pic>
        <p:nvPicPr>
          <p:cNvPr id="11" name="Picture 10" descr="A person in a garment&#10;&#10;Description automatically generated">
            <a:extLst>
              <a:ext uri="{FF2B5EF4-FFF2-40B4-BE49-F238E27FC236}">
                <a16:creationId xmlns:a16="http://schemas.microsoft.com/office/drawing/2014/main" id="{61D7ACF0-BFDE-B872-15CB-DB0776366F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0543" y="2366474"/>
            <a:ext cx="1073025" cy="1073025"/>
          </a:xfrm>
          <a:prstGeom prst="rect">
            <a:avLst/>
          </a:prstGeom>
        </p:spPr>
      </p:pic>
      <p:pic>
        <p:nvPicPr>
          <p:cNvPr id="12" name="Picture 11" descr="A person in a garment&#10;&#10;Description automatically generated">
            <a:extLst>
              <a:ext uri="{FF2B5EF4-FFF2-40B4-BE49-F238E27FC236}">
                <a16:creationId xmlns:a16="http://schemas.microsoft.com/office/drawing/2014/main" id="{11E578F7-69BF-2DE3-5CBE-3ED06526E1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7579" y="2353121"/>
            <a:ext cx="1095394" cy="1095394"/>
          </a:xfrm>
          <a:prstGeom prst="rect">
            <a:avLst/>
          </a:prstGeom>
        </p:spPr>
      </p:pic>
      <p:pic>
        <p:nvPicPr>
          <p:cNvPr id="13" name="Picture 12" descr="A person in a garment&#10;&#10;Description automatically generated">
            <a:extLst>
              <a:ext uri="{FF2B5EF4-FFF2-40B4-BE49-F238E27FC236}">
                <a16:creationId xmlns:a16="http://schemas.microsoft.com/office/drawing/2014/main" id="{46BFA5AB-8270-B25F-31FE-9A9C67ED11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2927" y="2353464"/>
            <a:ext cx="1086035" cy="1086035"/>
          </a:xfrm>
          <a:prstGeom prst="rect">
            <a:avLst/>
          </a:prstGeom>
        </p:spPr>
      </p:pic>
      <p:pic>
        <p:nvPicPr>
          <p:cNvPr id="14" name="Picture 13" descr="A person with red face paint&#10;&#10;Description automatically generated">
            <a:extLst>
              <a:ext uri="{FF2B5EF4-FFF2-40B4-BE49-F238E27FC236}">
                <a16:creationId xmlns:a16="http://schemas.microsoft.com/office/drawing/2014/main" id="{14D7365C-087A-7271-E7DF-3E327973F24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082" t="11135" r="15462" b="12026"/>
          <a:stretch/>
        </p:blipFill>
        <p:spPr>
          <a:xfrm>
            <a:off x="7216576" y="2353121"/>
            <a:ext cx="1066771" cy="1086333"/>
          </a:xfrm>
          <a:prstGeom prst="rect">
            <a:avLst/>
          </a:prstGeom>
        </p:spPr>
      </p:pic>
      <p:pic>
        <p:nvPicPr>
          <p:cNvPr id="15" name="Picture 14" descr="A person in a hat&#10;&#10;Description automatically generated">
            <a:extLst>
              <a:ext uri="{FF2B5EF4-FFF2-40B4-BE49-F238E27FC236}">
                <a16:creationId xmlns:a16="http://schemas.microsoft.com/office/drawing/2014/main" id="{F7BBEA3C-E835-3A58-B985-4732C15050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6077" y="3458405"/>
            <a:ext cx="1125352" cy="1125352"/>
          </a:xfrm>
          <a:prstGeom prst="rect">
            <a:avLst/>
          </a:prstGeom>
        </p:spPr>
      </p:pic>
      <p:pic>
        <p:nvPicPr>
          <p:cNvPr id="16" name="Picture 15" descr="A person in garment with flames behind him&#10;&#10;Description automatically generated">
            <a:extLst>
              <a:ext uri="{FF2B5EF4-FFF2-40B4-BE49-F238E27FC236}">
                <a16:creationId xmlns:a16="http://schemas.microsoft.com/office/drawing/2014/main" id="{70AD4EEF-FF51-94A1-2697-1266A50C6A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2655" y="3449573"/>
            <a:ext cx="1143422" cy="1143422"/>
          </a:xfrm>
          <a:prstGeom prst="rect">
            <a:avLst/>
          </a:prstGeom>
        </p:spPr>
      </p:pic>
      <p:pic>
        <p:nvPicPr>
          <p:cNvPr id="17" name="select.mp3">
            <a:hlinkClick r:id="" action="ppaction://media"/>
            <a:extLst>
              <a:ext uri="{FF2B5EF4-FFF2-40B4-BE49-F238E27FC236}">
                <a16:creationId xmlns:a16="http://schemas.microsoft.com/office/drawing/2014/main" id="{2BFB55C6-FDB1-B35F-3BCD-29C0C6D20A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34255" y="5313287"/>
            <a:ext cx="812800" cy="812800"/>
          </a:xfrm>
          <a:prstGeom prst="rect">
            <a:avLst/>
          </a:prstGeom>
        </p:spPr>
      </p:pic>
      <p:pic>
        <p:nvPicPr>
          <p:cNvPr id="19" name="Picture 18" descr="A bird wearing armor with red eyes&#10;&#10;Description automatically generated">
            <a:extLst>
              <a:ext uri="{FF2B5EF4-FFF2-40B4-BE49-F238E27FC236}">
                <a16:creationId xmlns:a16="http://schemas.microsoft.com/office/drawing/2014/main" id="{55970C77-73F0-4A8E-DDFA-47126F2F0E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0344" y="3467458"/>
            <a:ext cx="1153189" cy="115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2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3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12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254153" y="166063"/>
            <a:ext cx="4931033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20000"/>
                </a:solidFill>
                <a:latin typeface="MKX Title" panose="02000506000000020004" pitchFamily="2" charset="77"/>
              </a:rPr>
              <a:t>Choose Your Fighter</a:t>
            </a:r>
            <a:endParaRPr lang="en-GB" sz="40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2" name="Picture 1" descr="A person in a garment&#10;&#10;Description automatically generated">
            <a:extLst>
              <a:ext uri="{FF2B5EF4-FFF2-40B4-BE49-F238E27FC236}">
                <a16:creationId xmlns:a16="http://schemas.microsoft.com/office/drawing/2014/main" id="{B55A4497-5556-D33E-968F-8131C009B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543" y="1288236"/>
            <a:ext cx="1073152" cy="1073152"/>
          </a:xfrm>
          <a:prstGeom prst="rect">
            <a:avLst/>
          </a:prstGeom>
        </p:spPr>
      </p:pic>
      <p:pic>
        <p:nvPicPr>
          <p:cNvPr id="3" name="Picture 2" descr="A person holding a sword&#10;&#10;Description automatically generated">
            <a:extLst>
              <a:ext uri="{FF2B5EF4-FFF2-40B4-BE49-F238E27FC236}">
                <a16:creationId xmlns:a16="http://schemas.microsoft.com/office/drawing/2014/main" id="{01A4B71E-E114-9C3C-924E-39435C8C6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568" y="1287872"/>
            <a:ext cx="1066643" cy="1066643"/>
          </a:xfrm>
          <a:prstGeom prst="rect">
            <a:avLst/>
          </a:prstGeom>
        </p:spPr>
      </p:pic>
      <p:pic>
        <p:nvPicPr>
          <p:cNvPr id="8" name="Picture 7" descr="A person in a garment&#10;&#10;Description automatically generated">
            <a:extLst>
              <a:ext uri="{FF2B5EF4-FFF2-40B4-BE49-F238E27FC236}">
                <a16:creationId xmlns:a16="http://schemas.microsoft.com/office/drawing/2014/main" id="{CBA651BF-7297-AD0E-C2C3-8ACCAA967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87" y="1293622"/>
            <a:ext cx="1060390" cy="1060390"/>
          </a:xfrm>
          <a:prstGeom prst="rect">
            <a:avLst/>
          </a:prstGeom>
        </p:spPr>
      </p:pic>
      <p:pic>
        <p:nvPicPr>
          <p:cNvPr id="9" name="Picture 8" descr="A person in a garment with flames&#10;&#10;Description automatically generated">
            <a:extLst>
              <a:ext uri="{FF2B5EF4-FFF2-40B4-BE49-F238E27FC236}">
                <a16:creationId xmlns:a16="http://schemas.microsoft.com/office/drawing/2014/main" id="{C51B703E-4BEE-1159-B163-8548D77BF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704" y="1280225"/>
            <a:ext cx="1066643" cy="1066643"/>
          </a:xfrm>
          <a:prstGeom prst="rect">
            <a:avLst/>
          </a:prstGeom>
        </p:spPr>
      </p:pic>
      <p:pic>
        <p:nvPicPr>
          <p:cNvPr id="11" name="Picture 10" descr="A person in a garment&#10;&#10;Description automatically generated">
            <a:extLst>
              <a:ext uri="{FF2B5EF4-FFF2-40B4-BE49-F238E27FC236}">
                <a16:creationId xmlns:a16="http://schemas.microsoft.com/office/drawing/2014/main" id="{61D7ACF0-BFDE-B872-15CB-DB0776366F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0543" y="2366474"/>
            <a:ext cx="1073025" cy="1073025"/>
          </a:xfrm>
          <a:prstGeom prst="rect">
            <a:avLst/>
          </a:prstGeom>
        </p:spPr>
      </p:pic>
      <p:pic>
        <p:nvPicPr>
          <p:cNvPr id="12" name="Picture 11" descr="A person in a garment&#10;&#10;Description automatically generated">
            <a:extLst>
              <a:ext uri="{FF2B5EF4-FFF2-40B4-BE49-F238E27FC236}">
                <a16:creationId xmlns:a16="http://schemas.microsoft.com/office/drawing/2014/main" id="{11E578F7-69BF-2DE3-5CBE-3ED06526E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7579" y="2353121"/>
            <a:ext cx="1095394" cy="1095394"/>
          </a:xfrm>
          <a:prstGeom prst="rect">
            <a:avLst/>
          </a:prstGeom>
        </p:spPr>
      </p:pic>
      <p:pic>
        <p:nvPicPr>
          <p:cNvPr id="13" name="Picture 12" descr="A person in a garment&#10;&#10;Description automatically generated">
            <a:extLst>
              <a:ext uri="{FF2B5EF4-FFF2-40B4-BE49-F238E27FC236}">
                <a16:creationId xmlns:a16="http://schemas.microsoft.com/office/drawing/2014/main" id="{46BFA5AB-8270-B25F-31FE-9A9C67ED1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927" y="2353464"/>
            <a:ext cx="1086035" cy="1086035"/>
          </a:xfrm>
          <a:prstGeom prst="rect">
            <a:avLst/>
          </a:prstGeom>
        </p:spPr>
      </p:pic>
      <p:pic>
        <p:nvPicPr>
          <p:cNvPr id="14" name="Picture 13" descr="A person with red face paint&#10;&#10;Description automatically generated">
            <a:extLst>
              <a:ext uri="{FF2B5EF4-FFF2-40B4-BE49-F238E27FC236}">
                <a16:creationId xmlns:a16="http://schemas.microsoft.com/office/drawing/2014/main" id="{14D7365C-087A-7271-E7DF-3E327973F24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2" t="11135" r="15462" b="12026"/>
          <a:stretch/>
        </p:blipFill>
        <p:spPr>
          <a:xfrm>
            <a:off x="7216576" y="2353121"/>
            <a:ext cx="1066771" cy="1086333"/>
          </a:xfrm>
          <a:prstGeom prst="rect">
            <a:avLst/>
          </a:prstGeom>
        </p:spPr>
      </p:pic>
      <p:pic>
        <p:nvPicPr>
          <p:cNvPr id="15" name="Picture 14" descr="A person in a hat&#10;&#10;Description automatically generated">
            <a:extLst>
              <a:ext uri="{FF2B5EF4-FFF2-40B4-BE49-F238E27FC236}">
                <a16:creationId xmlns:a16="http://schemas.microsoft.com/office/drawing/2014/main" id="{F7BBEA3C-E835-3A58-B985-4732C15050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6077" y="3458405"/>
            <a:ext cx="1125352" cy="1125352"/>
          </a:xfrm>
          <a:prstGeom prst="rect">
            <a:avLst/>
          </a:prstGeom>
        </p:spPr>
      </p:pic>
      <p:pic>
        <p:nvPicPr>
          <p:cNvPr id="16" name="Picture 15" descr="A person in garment with flames behind him&#10;&#10;Description automatically generated">
            <a:extLst>
              <a:ext uri="{FF2B5EF4-FFF2-40B4-BE49-F238E27FC236}">
                <a16:creationId xmlns:a16="http://schemas.microsoft.com/office/drawing/2014/main" id="{70AD4EEF-FF51-94A1-2697-1266A50C6A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2655" y="3449573"/>
            <a:ext cx="1143422" cy="1143422"/>
          </a:xfrm>
          <a:prstGeom prst="rect">
            <a:avLst/>
          </a:prstGeom>
        </p:spPr>
      </p:pic>
      <p:pic>
        <p:nvPicPr>
          <p:cNvPr id="18" name="a-goose.mp3">
            <a:hlinkClick r:id="" action="ppaction://media"/>
            <a:extLst>
              <a:ext uri="{FF2B5EF4-FFF2-40B4-BE49-F238E27FC236}">
                <a16:creationId xmlns:a16="http://schemas.microsoft.com/office/drawing/2014/main" id="{AFD04788-2730-73C4-9008-B8C49A84D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34255" y="5313594"/>
            <a:ext cx="812800" cy="812800"/>
          </a:xfrm>
          <a:prstGeom prst="rect">
            <a:avLst/>
          </a:prstGeom>
        </p:spPr>
      </p:pic>
      <p:pic>
        <p:nvPicPr>
          <p:cNvPr id="19" name="Picture 18" descr="A bird wearing armor with red eyes&#10;&#10;Description automatically generated">
            <a:extLst>
              <a:ext uri="{FF2B5EF4-FFF2-40B4-BE49-F238E27FC236}">
                <a16:creationId xmlns:a16="http://schemas.microsoft.com/office/drawing/2014/main" id="{26E3D3E1-F071-D5B0-C612-69E86150F1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0" y="3465155"/>
            <a:ext cx="1153189" cy="115318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0" name="Picture 19" descr="A bird wearing armor with red eyes&#10;&#10;Description automatically generated">
            <a:extLst>
              <a:ext uri="{FF2B5EF4-FFF2-40B4-BE49-F238E27FC236}">
                <a16:creationId xmlns:a16="http://schemas.microsoft.com/office/drawing/2014/main" id="{218613A2-0362-47CD-D62C-EC07B08E8A8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" t="1704" r="826" b="-1"/>
          <a:stretch/>
        </p:blipFill>
        <p:spPr>
          <a:xfrm>
            <a:off x="248350" y="774340"/>
            <a:ext cx="3709866" cy="36770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73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254153" y="166063"/>
            <a:ext cx="4775047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20000"/>
                </a:solidFill>
                <a:latin typeface="MKX Title" panose="02000506000000020004" pitchFamily="2" charset="77"/>
              </a:rPr>
              <a:t>Choose Your Fighter</a:t>
            </a:r>
            <a:endParaRPr lang="en-GB" sz="40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D1806-E947-ADCD-3E96-663BD6B2A08F}"/>
              </a:ext>
            </a:extLst>
          </p:cNvPr>
          <p:cNvSpPr txBox="1"/>
          <p:nvPr/>
        </p:nvSpPr>
        <p:spPr>
          <a:xfrm>
            <a:off x="4116097" y="830751"/>
            <a:ext cx="468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MKX Title" panose="02000506000000020004" pitchFamily="2" charset="77"/>
              </a:rPr>
              <a:t>Modes:</a:t>
            </a:r>
          </a:p>
        </p:txBody>
      </p:sp>
      <p:pic>
        <p:nvPicPr>
          <p:cNvPr id="11" name="Picture 10" descr="A duck in a garment&#10;&#10;Description automatically generated">
            <a:extLst>
              <a:ext uri="{FF2B5EF4-FFF2-40B4-BE49-F238E27FC236}">
                <a16:creationId xmlns:a16="http://schemas.microsoft.com/office/drawing/2014/main" id="{3D408E51-7B68-60A3-B2BC-231AA67D8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93" y="2426476"/>
            <a:ext cx="1265482" cy="1265482"/>
          </a:xfrm>
          <a:prstGeom prst="rect">
            <a:avLst/>
          </a:prstGeom>
        </p:spPr>
      </p:pic>
      <p:pic>
        <p:nvPicPr>
          <p:cNvPr id="25" name="Picture 24" descr="A bird with a clock on its neck&#10;&#10;Description automatically generated">
            <a:extLst>
              <a:ext uri="{FF2B5EF4-FFF2-40B4-BE49-F238E27FC236}">
                <a16:creationId xmlns:a16="http://schemas.microsoft.com/office/drawing/2014/main" id="{9E4CB273-826F-D4AE-F2D1-72CF1486A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558" y="1259389"/>
            <a:ext cx="1265481" cy="1265481"/>
          </a:xfrm>
          <a:prstGeom prst="rect">
            <a:avLst/>
          </a:prstGeom>
        </p:spPr>
      </p:pic>
      <p:pic>
        <p:nvPicPr>
          <p:cNvPr id="27" name="Picture 26" descr="A group of ducks with black and yellow feathers&#10;&#10;Description automatically generated">
            <a:extLst>
              <a:ext uri="{FF2B5EF4-FFF2-40B4-BE49-F238E27FC236}">
                <a16:creationId xmlns:a16="http://schemas.microsoft.com/office/drawing/2014/main" id="{3D3DD760-E512-6DD0-9228-556479201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631" y="3740122"/>
            <a:ext cx="1250408" cy="12504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FB3744-2B48-7699-3E90-E1897A71E6D0}"/>
              </a:ext>
            </a:extLst>
          </p:cNvPr>
          <p:cNvSpPr txBox="1"/>
          <p:nvPr/>
        </p:nvSpPr>
        <p:spPr>
          <a:xfrm>
            <a:off x="5690381" y="1399411"/>
            <a:ext cx="3027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starts late</a:t>
            </a:r>
          </a:p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submits solutions right before the deadline</a:t>
            </a:r>
          </a:p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messy notebooks and dirty code</a:t>
            </a:r>
          </a:p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screams</a:t>
            </a:r>
            <a:r>
              <a:rPr lang="ru-RU" sz="1200" dirty="0">
                <a:solidFill>
                  <a:schemeClr val="bg1"/>
                </a:solidFill>
                <a:latin typeface="MKX Title" panose="02000506000000020004" pitchFamily="2" charset="77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in despair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939745-E0E8-61D8-1429-DC087797FF0C}"/>
              </a:ext>
            </a:extLst>
          </p:cNvPr>
          <p:cNvSpPr txBox="1"/>
          <p:nvPr/>
        </p:nvSpPr>
        <p:spPr>
          <a:xfrm>
            <a:off x="4573297" y="2713057"/>
            <a:ext cx="26918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A </a:t>
            </a:r>
            <a:r>
              <a:rPr lang="en-US" sz="1200" dirty="0" err="1">
                <a:solidFill>
                  <a:schemeClr val="bg1"/>
                </a:solidFill>
                <a:latin typeface="MKX Title" panose="02000506000000020004" pitchFamily="2" charset="77"/>
              </a:rPr>
              <a:t>chad</a:t>
            </a:r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 goose</a:t>
            </a:r>
          </a:p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cheats and uses external data</a:t>
            </a:r>
          </a:p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asks for extension</a:t>
            </a:r>
          </a:p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bites others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E026E7-9CAA-8439-EA49-1775B9E8C749}"/>
              </a:ext>
            </a:extLst>
          </p:cNvPr>
          <p:cNvSpPr txBox="1"/>
          <p:nvPr/>
        </p:nvSpPr>
        <p:spPr>
          <a:xfrm>
            <a:off x="5765611" y="4000895"/>
            <a:ext cx="26918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start early</a:t>
            </a:r>
          </a:p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working as a team</a:t>
            </a:r>
          </a:p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experimenting a lot</a:t>
            </a:r>
          </a:p>
          <a:p>
            <a:r>
              <a:rPr lang="en-US" sz="1200" dirty="0">
                <a:solidFill>
                  <a:schemeClr val="bg1"/>
                </a:solidFill>
                <a:latin typeface="MKX Title" panose="02000506000000020004" pitchFamily="2" charset="77"/>
              </a:rPr>
              <a:t>- ask questions on piazza, seminars</a:t>
            </a:r>
          </a:p>
        </p:txBody>
      </p:sp>
      <p:pic>
        <p:nvPicPr>
          <p:cNvPr id="32" name="goose scream].mp3">
            <a:hlinkClick r:id="" action="ppaction://media"/>
            <a:extLst>
              <a:ext uri="{FF2B5EF4-FFF2-40B4-BE49-F238E27FC236}">
                <a16:creationId xmlns:a16="http://schemas.microsoft.com/office/drawing/2014/main" id="{E1B2A8DB-E8B5-B381-BED8-D205CFFEE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39025" y="5240396"/>
            <a:ext cx="812800" cy="812800"/>
          </a:xfrm>
          <a:prstGeom prst="rect">
            <a:avLst/>
          </a:prstGeom>
        </p:spPr>
      </p:pic>
      <p:pic>
        <p:nvPicPr>
          <p:cNvPr id="3" name="Picture 2" descr="A bird wearing armor with red eyes&#10;&#10;Description automatically generated">
            <a:extLst>
              <a:ext uri="{FF2B5EF4-FFF2-40B4-BE49-F238E27FC236}">
                <a16:creationId xmlns:a16="http://schemas.microsoft.com/office/drawing/2014/main" id="{B9C1943B-5A1A-7848-BDBB-BE7C077A53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1704" r="826" b="-1"/>
          <a:stretch/>
        </p:blipFill>
        <p:spPr>
          <a:xfrm>
            <a:off x="248350" y="774340"/>
            <a:ext cx="3709866" cy="36770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619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53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28" grpId="0"/>
      <p:bldP spid="30" grpId="0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206830" y="1693874"/>
            <a:ext cx="2961459" cy="15696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 err="1">
                <a:solidFill>
                  <a:srgbClr val="A20000"/>
                </a:solidFill>
                <a:latin typeface="MKX Title" panose="02000506000000020004" pitchFamily="2" charset="77"/>
              </a:rPr>
              <a:t>Gosborg</a:t>
            </a:r>
            <a:endParaRPr lang="en-US" sz="4800" dirty="0">
              <a:solidFill>
                <a:srgbClr val="A20000"/>
              </a:solidFill>
              <a:latin typeface="MKX Title" panose="02000506000000020004" pitchFamily="2" charset="77"/>
            </a:endParaRPr>
          </a:p>
          <a:p>
            <a:pPr algn="ctr"/>
            <a:r>
              <a:rPr lang="en-US" sz="4800" dirty="0">
                <a:solidFill>
                  <a:srgbClr val="A20000"/>
                </a:solidFill>
                <a:latin typeface="MKX Title" panose="02000506000000020004" pitchFamily="2" charset="77"/>
              </a:rPr>
              <a:t>2049</a:t>
            </a:r>
            <a:endParaRPr lang="en-GB" sz="48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3" name="Picture 2" descr="A person in a garment&#10;&#10;Description automatically generated">
            <a:extLst>
              <a:ext uri="{FF2B5EF4-FFF2-40B4-BE49-F238E27FC236}">
                <a16:creationId xmlns:a16="http://schemas.microsoft.com/office/drawing/2014/main" id="{EA2103AA-8D15-4FAC-5EFF-02DC7E39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-713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77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115421" y="2075947"/>
            <a:ext cx="2961459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 err="1">
                <a:solidFill>
                  <a:srgbClr val="A20000"/>
                </a:solidFill>
                <a:latin typeface="MKX Title" panose="02000506000000020004" pitchFamily="2" charset="77"/>
              </a:rPr>
              <a:t>Kenshi</a:t>
            </a:r>
            <a:endParaRPr lang="en-GB" sz="48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3" name="Picture 2" descr="A person holding a sword&#10;&#10;Description automatically generated">
            <a:extLst>
              <a:ext uri="{FF2B5EF4-FFF2-40B4-BE49-F238E27FC236}">
                <a16:creationId xmlns:a16="http://schemas.microsoft.com/office/drawing/2014/main" id="{6A7D7B4B-729C-2960-87C8-C50EE8E5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11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519521" y="1882833"/>
            <a:ext cx="2961459" cy="15696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>
                <a:solidFill>
                  <a:srgbClr val="A20000"/>
                </a:solidFill>
                <a:latin typeface="MKX Title" panose="02000506000000020004" pitchFamily="2" charset="77"/>
              </a:rPr>
              <a:t>Quan </a:t>
            </a:r>
            <a:r>
              <a:rPr lang="en-US" sz="4800" dirty="0" err="1">
                <a:solidFill>
                  <a:srgbClr val="A20000"/>
                </a:solidFill>
                <a:latin typeface="MKX Title" panose="02000506000000020004" pitchFamily="2" charset="77"/>
              </a:rPr>
              <a:t>Gos</a:t>
            </a:r>
            <a:r>
              <a:rPr lang="en-US" sz="4800" dirty="0">
                <a:solidFill>
                  <a:srgbClr val="A20000"/>
                </a:solidFill>
                <a:latin typeface="MKX Title" panose="02000506000000020004" pitchFamily="2" charset="77"/>
              </a:rPr>
              <a:t> Chill</a:t>
            </a:r>
            <a:endParaRPr lang="en-GB" sz="48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3" name="Picture 2" descr="A person in a garment&#10;&#10;Description automatically generated">
            <a:extLst>
              <a:ext uri="{FF2B5EF4-FFF2-40B4-BE49-F238E27FC236}">
                <a16:creationId xmlns:a16="http://schemas.microsoft.com/office/drawing/2014/main" id="{33F6E6B8-CD7B-7AF7-C1D5-F7CB5D21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6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206830" y="2110085"/>
            <a:ext cx="2961459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 err="1">
                <a:solidFill>
                  <a:srgbClr val="A20000"/>
                </a:solidFill>
                <a:latin typeface="MKX Title" panose="02000506000000020004" pitchFamily="2" charset="77"/>
              </a:rPr>
              <a:t>Gospion</a:t>
            </a:r>
            <a:endParaRPr lang="en-GB" sz="48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3" name="Picture 2" descr="A person in a garment with flames&#10;&#10;Description automatically generated">
            <a:extLst>
              <a:ext uri="{FF2B5EF4-FFF2-40B4-BE49-F238E27FC236}">
                <a16:creationId xmlns:a16="http://schemas.microsoft.com/office/drawing/2014/main" id="{2DE63C17-081D-6B17-0C13-C6F9C157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79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519521" y="2110085"/>
            <a:ext cx="2961459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 err="1">
                <a:solidFill>
                  <a:srgbClr val="A20000"/>
                </a:solidFill>
                <a:latin typeface="MKX Title" panose="02000506000000020004" pitchFamily="2" charset="77"/>
              </a:rPr>
              <a:t>Ryleena</a:t>
            </a:r>
            <a:endParaRPr lang="en-GB" sz="48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3" name="Picture 2" descr="A person in a garment&#10;&#10;Description automatically generated">
            <a:extLst>
              <a:ext uri="{FF2B5EF4-FFF2-40B4-BE49-F238E27FC236}">
                <a16:creationId xmlns:a16="http://schemas.microsoft.com/office/drawing/2014/main" id="{2BD15735-88F8-98E9-562E-16B8D8A6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74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519521" y="2110085"/>
            <a:ext cx="2961459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 err="1">
                <a:solidFill>
                  <a:srgbClr val="A20000"/>
                </a:solidFill>
                <a:latin typeface="MKX Title" panose="02000506000000020004" pitchFamily="2" charset="77"/>
              </a:rPr>
              <a:t>Frostling</a:t>
            </a:r>
            <a:endParaRPr lang="en-GB" sz="48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12" name="Picture 11" descr="A person in a garment&#10;&#10;Description automatically generated">
            <a:extLst>
              <a:ext uri="{FF2B5EF4-FFF2-40B4-BE49-F238E27FC236}">
                <a16:creationId xmlns:a16="http://schemas.microsoft.com/office/drawing/2014/main" id="{424B078F-7CCB-5BD3-E65D-F37A29F64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2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sky, outdoor&#10;&#10;Description automatically generated">
            <a:extLst>
              <a:ext uri="{FF2B5EF4-FFF2-40B4-BE49-F238E27FC236}">
                <a16:creationId xmlns:a16="http://schemas.microsoft.com/office/drawing/2014/main" id="{711B923A-A065-5A00-C9E3-50A4D43B96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40D92-4070-0431-9E89-0FFC804F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94D7-AA7A-4AAD-A4E9-03BE3884887A}" type="datetime1">
              <a:rPr lang="nb-NO" smtClean="0"/>
              <a:pPr/>
              <a:t>22.09.2023</a:t>
            </a:fld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4455E-C073-72F0-A7F1-6337A7B1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D1B9-59DF-4B5C-8440-F23B9F46A364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1BBF6-F4C4-306B-9962-DF4BA4119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24192" y="960941"/>
            <a:ext cx="2862000" cy="2464500"/>
          </a:xfrm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nb-NO" dirty="0" err="1">
                <a:noFill/>
              </a:rPr>
              <a:t>sdcd</a:t>
            </a:r>
            <a:endParaRPr lang="nb-NO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33531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477286" y="1759773"/>
            <a:ext cx="2961459" cy="15696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>
                <a:solidFill>
                  <a:srgbClr val="A20000"/>
                </a:solidFill>
                <a:latin typeface="MKX Title" panose="02000506000000020004" pitchFamily="2" charset="77"/>
              </a:rPr>
              <a:t>La La Lizard</a:t>
            </a:r>
            <a:endParaRPr lang="en-GB" sz="48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8" name="Picture 7" descr="A person in a garment&#10;&#10;Description automatically generated">
            <a:extLst>
              <a:ext uri="{FF2B5EF4-FFF2-40B4-BE49-F238E27FC236}">
                <a16:creationId xmlns:a16="http://schemas.microsoft.com/office/drawing/2014/main" id="{A976FD60-B179-0691-4E07-ED8CD1FC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15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206830" y="2110085"/>
            <a:ext cx="2961459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>
                <a:solidFill>
                  <a:srgbClr val="A20000"/>
                </a:solidFill>
                <a:latin typeface="MKX Title" panose="02000506000000020004" pitchFamily="2" charset="77"/>
              </a:rPr>
              <a:t>KEN-O</a:t>
            </a:r>
            <a:endParaRPr lang="en-GB" sz="48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8" name="Picture 7" descr="A person with red face paint&#10;&#10;Description automatically generated">
            <a:extLst>
              <a:ext uri="{FF2B5EF4-FFF2-40B4-BE49-F238E27FC236}">
                <a16:creationId xmlns:a16="http://schemas.microsoft.com/office/drawing/2014/main" id="{48388EAB-C303-1D9B-A3C3-27A92CB8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38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11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206830" y="1694587"/>
            <a:ext cx="2961459" cy="15696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>
                <a:solidFill>
                  <a:srgbClr val="A20000"/>
                </a:solidFill>
                <a:latin typeface="MKX Title" panose="02000506000000020004" pitchFamily="2" charset="77"/>
              </a:rPr>
              <a:t>Shao </a:t>
            </a:r>
            <a:r>
              <a:rPr lang="en-US" sz="4800" dirty="0" err="1">
                <a:solidFill>
                  <a:srgbClr val="A20000"/>
                </a:solidFill>
                <a:latin typeface="MKX Title" panose="02000506000000020004" pitchFamily="2" charset="77"/>
              </a:rPr>
              <a:t>RyKhan</a:t>
            </a:r>
            <a:endParaRPr lang="en-GB" sz="48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3" name="Picture 2" descr="A person in garment with flames behind him&#10;&#10;Description automatically generated">
            <a:extLst>
              <a:ext uri="{FF2B5EF4-FFF2-40B4-BE49-F238E27FC236}">
                <a16:creationId xmlns:a16="http://schemas.microsoft.com/office/drawing/2014/main" id="{EAC1AE77-3AE2-602A-961A-37C60B23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87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62155" y="1142033"/>
            <a:ext cx="3835142" cy="166199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400" dirty="0">
                <a:solidFill>
                  <a:srgbClr val="A20000"/>
                </a:solidFill>
                <a:latin typeface="MKX Title" panose="02000506000000020004" pitchFamily="2" charset="77"/>
              </a:rPr>
              <a:t> </a:t>
            </a:r>
          </a:p>
          <a:p>
            <a:pPr algn="ctr"/>
            <a:r>
              <a:rPr lang="en-US" sz="4800" dirty="0" err="1">
                <a:solidFill>
                  <a:srgbClr val="A20000"/>
                </a:solidFill>
                <a:latin typeface="MKX Title" panose="02000506000000020004" pitchFamily="2" charset="77"/>
              </a:rPr>
              <a:t>Goslightning</a:t>
            </a:r>
            <a:endParaRPr lang="en-GB" sz="48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3" name="Picture 2" descr="A person in a hat&#10;&#10;Description automatically generated">
            <a:extLst>
              <a:ext uri="{FF2B5EF4-FFF2-40B4-BE49-F238E27FC236}">
                <a16:creationId xmlns:a16="http://schemas.microsoft.com/office/drawing/2014/main" id="{DD497EE1-4F13-BFC5-BF82-FEAAFC02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04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51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254153" y="166063"/>
            <a:ext cx="4700336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20000"/>
                </a:solidFill>
                <a:latin typeface="MKX Title" panose="02000506000000020004" pitchFamily="2" charset="77"/>
              </a:rPr>
              <a:t>Useful combinations</a:t>
            </a:r>
            <a:endParaRPr lang="en-GB" sz="4000" dirty="0">
              <a:solidFill>
                <a:srgbClr val="A20000"/>
              </a:solidFill>
              <a:latin typeface="MKX Title" panose="02000506000000020004" pitchFamily="2" charset="77"/>
            </a:endParaRP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63208194-187B-4147-D575-723E5078C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53" y="1060183"/>
            <a:ext cx="1735015" cy="323557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0790DD90-9063-C301-A7FA-ADEDAFCE5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53" y="1440328"/>
            <a:ext cx="1735015" cy="296109"/>
          </a:xfrm>
          <a:prstGeom prst="rect">
            <a:avLst/>
          </a:prstGeom>
        </p:spPr>
      </p:pic>
      <p:pic>
        <p:nvPicPr>
          <p:cNvPr id="13" name="Picture 12" descr="Logo&#10;&#10;Description automatically generated with medium confidence">
            <a:extLst>
              <a:ext uri="{FF2B5EF4-FFF2-40B4-BE49-F238E27FC236}">
                <a16:creationId xmlns:a16="http://schemas.microsoft.com/office/drawing/2014/main" id="{798F6520-B76D-CF23-2627-3D67D5B0F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52" y="1797675"/>
            <a:ext cx="1735015" cy="35169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AF074D3-99DE-6EAB-160D-5C15EC8AD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2" y="2204170"/>
            <a:ext cx="1061589" cy="3516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4EE8AC-5919-0D8D-6B2D-ADB3D0E79441}"/>
              </a:ext>
            </a:extLst>
          </p:cNvPr>
          <p:cNvSpPr txBox="1"/>
          <p:nvPr/>
        </p:nvSpPr>
        <p:spPr>
          <a:xfrm>
            <a:off x="4086117" y="4194919"/>
            <a:ext cx="4700336" cy="767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40"/>
              </a:lnSpc>
            </a:pPr>
            <a:r>
              <a:rPr lang="en-US" sz="3200" b="1" dirty="0">
                <a:solidFill>
                  <a:srgbClr val="C00000"/>
                </a:solidFill>
                <a:latin typeface="MKX Title" panose="02000506000000020004" pitchFamily="2" charset="77"/>
              </a:rPr>
              <a:t>More details are in the next lectures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EBC946DE-2B79-CBAE-2734-D95D17342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193" y="2610665"/>
            <a:ext cx="2123096" cy="307483"/>
          </a:xfrm>
          <a:prstGeom prst="rect">
            <a:avLst/>
          </a:prstGeom>
        </p:spPr>
      </p:pic>
      <p:pic>
        <p:nvPicPr>
          <p:cNvPr id="21" name="Picture 20" descr="Logo, icon&#10;&#10;Description automatically generated">
            <a:extLst>
              <a:ext uri="{FF2B5EF4-FFF2-40B4-BE49-F238E27FC236}">
                <a16:creationId xmlns:a16="http://schemas.microsoft.com/office/drawing/2014/main" id="{D56B0A0D-7B22-7A40-7B8D-4DEB42FCD0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152" y="2968509"/>
            <a:ext cx="2141683" cy="300955"/>
          </a:xfrm>
          <a:prstGeom prst="rect">
            <a:avLst/>
          </a:prstGeom>
        </p:spPr>
      </p:pic>
      <p:pic>
        <p:nvPicPr>
          <p:cNvPr id="23" name="Picture 22" descr="A picture containing text, gauge, device, clipart&#10;&#10;Description automatically generated">
            <a:extLst>
              <a:ext uri="{FF2B5EF4-FFF2-40B4-BE49-F238E27FC236}">
                <a16:creationId xmlns:a16="http://schemas.microsoft.com/office/drawing/2014/main" id="{9070388E-0667-3B5C-C000-6ABE1FA3E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152" y="3327843"/>
            <a:ext cx="1631903" cy="324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5BC647-AC3B-D6E7-83DE-45C86E6A520E}"/>
              </a:ext>
            </a:extLst>
          </p:cNvPr>
          <p:cNvSpPr txBox="1"/>
          <p:nvPr/>
        </p:nvSpPr>
        <p:spPr>
          <a:xfrm>
            <a:off x="2397005" y="961243"/>
            <a:ext cx="4700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  <a:latin typeface="MKX Title" panose="02000506000000020004" pitchFamily="2" charset="77"/>
              </a:rPr>
              <a:t>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30AED-C313-9D43-336B-F9135F0386F3}"/>
              </a:ext>
            </a:extLst>
          </p:cNvPr>
          <p:cNvSpPr txBox="1"/>
          <p:nvPr/>
        </p:nvSpPr>
        <p:spPr>
          <a:xfrm>
            <a:off x="2397005" y="1310383"/>
            <a:ext cx="4700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  <a:latin typeface="MKX Title" panose="02000506000000020004" pitchFamily="2" charset="77"/>
              </a:rPr>
              <a:t>Accurate preprocessing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88A701-6008-C4A6-E8D0-1E476A56A14B}"/>
              </a:ext>
            </a:extLst>
          </p:cNvPr>
          <p:cNvSpPr txBox="1"/>
          <p:nvPr/>
        </p:nvSpPr>
        <p:spPr>
          <a:xfrm>
            <a:off x="2397005" y="1709001"/>
            <a:ext cx="4700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  <a:latin typeface="MKX Title" panose="02000506000000020004" pitchFamily="2" charset="77"/>
              </a:rPr>
              <a:t>Feature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989A4F-EAB3-7F0B-A4BE-7D28741B51FB}"/>
              </a:ext>
            </a:extLst>
          </p:cNvPr>
          <p:cNvSpPr txBox="1"/>
          <p:nvPr/>
        </p:nvSpPr>
        <p:spPr>
          <a:xfrm>
            <a:off x="2397005" y="2104783"/>
            <a:ext cx="4700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  <a:latin typeface="MKX Title" panose="02000506000000020004" pitchFamily="2" charset="77"/>
              </a:rPr>
              <a:t>Strong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50713-8DC8-A63A-8F1B-5A377F2092CA}"/>
              </a:ext>
            </a:extLst>
          </p:cNvPr>
          <p:cNvSpPr txBox="1"/>
          <p:nvPr/>
        </p:nvSpPr>
        <p:spPr>
          <a:xfrm>
            <a:off x="2397005" y="2494068"/>
            <a:ext cx="4700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  <a:latin typeface="MKX Title" panose="02000506000000020004" pitchFamily="2" charset="77"/>
              </a:rPr>
              <a:t>Hyperparameters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601A3-652D-AF97-917A-04450BD5060B}"/>
              </a:ext>
            </a:extLst>
          </p:cNvPr>
          <p:cNvSpPr txBox="1"/>
          <p:nvPr/>
        </p:nvSpPr>
        <p:spPr>
          <a:xfrm>
            <a:off x="2395835" y="2855160"/>
            <a:ext cx="4700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  <a:latin typeface="MKX Title" panose="02000506000000020004" pitchFamily="2" charset="77"/>
              </a:rPr>
              <a:t>Stacking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14F2DF-BC3F-5C59-9534-61197BEC4A37}"/>
              </a:ext>
            </a:extLst>
          </p:cNvPr>
          <p:cNvSpPr txBox="1"/>
          <p:nvPr/>
        </p:nvSpPr>
        <p:spPr>
          <a:xfrm>
            <a:off x="2395835" y="3228536"/>
            <a:ext cx="4700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C00000"/>
                </a:solidFill>
                <a:latin typeface="MKX Title" panose="02000506000000020004" pitchFamily="2" charset="77"/>
              </a:rPr>
              <a:t>Results analysis</a:t>
            </a:r>
          </a:p>
        </p:txBody>
      </p:sp>
      <p:pic>
        <p:nvPicPr>
          <p:cNvPr id="24" name="fatal_start.mp3">
            <a:hlinkClick r:id="" action="ppaction://media"/>
            <a:extLst>
              <a:ext uri="{FF2B5EF4-FFF2-40B4-BE49-F238E27FC236}">
                <a16:creationId xmlns:a16="http://schemas.microsoft.com/office/drawing/2014/main" id="{A46CC6F7-EA55-E24D-C0ED-3BE85C11D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86117" y="5196313"/>
            <a:ext cx="812800" cy="812800"/>
          </a:xfrm>
          <a:prstGeom prst="rect">
            <a:avLst/>
          </a:prstGeom>
        </p:spPr>
      </p:pic>
      <p:pic>
        <p:nvPicPr>
          <p:cNvPr id="26" name="Picture 25" descr="A person in blue pants kicking up a blue fire&#10;&#10;Description automatically generated">
            <a:extLst>
              <a:ext uri="{FF2B5EF4-FFF2-40B4-BE49-F238E27FC236}">
                <a16:creationId xmlns:a16="http://schemas.microsoft.com/office/drawing/2014/main" id="{F9C2B459-BEB6-29EA-BEC5-A60FFCCB33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0380" y="1031196"/>
            <a:ext cx="2325870" cy="2325870"/>
          </a:xfrm>
          <a:prstGeom prst="rect">
            <a:avLst/>
          </a:prstGeom>
        </p:spPr>
      </p:pic>
      <p:pic>
        <p:nvPicPr>
          <p:cNvPr id="28" name="Picture 27" descr="A person in a white shirt kicking in the air&#10;&#10;Description automatically generated">
            <a:extLst>
              <a:ext uri="{FF2B5EF4-FFF2-40B4-BE49-F238E27FC236}">
                <a16:creationId xmlns:a16="http://schemas.microsoft.com/office/drawing/2014/main" id="{03883013-2683-5B4A-ACE4-1FBD8B9A23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5171" y="1409837"/>
            <a:ext cx="2325870" cy="2325870"/>
          </a:xfrm>
          <a:prstGeom prst="rect">
            <a:avLst/>
          </a:prstGeom>
        </p:spPr>
      </p:pic>
      <p:pic>
        <p:nvPicPr>
          <p:cNvPr id="30" name="Picture 29" descr="A person in a garment kicking&#10;&#10;Description automatically generated">
            <a:extLst>
              <a:ext uri="{FF2B5EF4-FFF2-40B4-BE49-F238E27FC236}">
                <a16:creationId xmlns:a16="http://schemas.microsoft.com/office/drawing/2014/main" id="{5280209E-2F1F-E02E-9AAE-CD45E6EBB9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5171" y="1799490"/>
            <a:ext cx="2325870" cy="2325870"/>
          </a:xfrm>
          <a:prstGeom prst="rect">
            <a:avLst/>
          </a:prstGeom>
        </p:spPr>
      </p:pic>
      <p:pic>
        <p:nvPicPr>
          <p:cNvPr id="32" name="Picture 31" descr="A person in a suit kicking a blue fire circle&#10;&#10;Description automatically generated">
            <a:extLst>
              <a:ext uri="{FF2B5EF4-FFF2-40B4-BE49-F238E27FC236}">
                <a16:creationId xmlns:a16="http://schemas.microsoft.com/office/drawing/2014/main" id="{8D1C5F3B-F649-A3BD-1AF5-6CA31F33F4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35171" y="1791633"/>
            <a:ext cx="2325870" cy="2325870"/>
          </a:xfrm>
          <a:prstGeom prst="rect">
            <a:avLst/>
          </a:prstGeom>
        </p:spPr>
      </p:pic>
      <p:pic>
        <p:nvPicPr>
          <p:cNvPr id="34" name="Picture 33" descr="A person with arms out in front of a bright light&#10;&#10;Description automatically generated">
            <a:extLst>
              <a:ext uri="{FF2B5EF4-FFF2-40B4-BE49-F238E27FC236}">
                <a16:creationId xmlns:a16="http://schemas.microsoft.com/office/drawing/2014/main" id="{857BE2E4-81A0-315F-4D34-EFAFBE348F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86186" y="2133831"/>
            <a:ext cx="2903621" cy="1659212"/>
          </a:xfrm>
          <a:prstGeom prst="rect">
            <a:avLst/>
          </a:prstGeom>
        </p:spPr>
      </p:pic>
      <p:pic>
        <p:nvPicPr>
          <p:cNvPr id="36" name="Picture 35" descr="A person holding a glowing ball&#10;&#10;Description automatically generated">
            <a:extLst>
              <a:ext uri="{FF2B5EF4-FFF2-40B4-BE49-F238E27FC236}">
                <a16:creationId xmlns:a16="http://schemas.microsoft.com/office/drawing/2014/main" id="{D8B62E90-A820-7CB5-0EFE-EA6BC97245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5016" y="2139695"/>
            <a:ext cx="2903621" cy="1659212"/>
          </a:xfrm>
          <a:prstGeom prst="rect">
            <a:avLst/>
          </a:prstGeom>
        </p:spPr>
      </p:pic>
      <p:pic>
        <p:nvPicPr>
          <p:cNvPr id="40" name="Picture 39" descr="A person in a garment kicking a dragon&#10;&#10;Description automatically generated">
            <a:extLst>
              <a:ext uri="{FF2B5EF4-FFF2-40B4-BE49-F238E27FC236}">
                <a16:creationId xmlns:a16="http://schemas.microsoft.com/office/drawing/2014/main" id="{62D91FAF-C3D6-F0AA-64C7-93E5DE9CD3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1577" y="1531902"/>
            <a:ext cx="2553058" cy="25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9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242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6667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2" grpId="0"/>
      <p:bldP spid="9" grpId="0"/>
      <p:bldP spid="14" grpId="0"/>
      <p:bldP spid="16" grpId="0"/>
      <p:bldP spid="18" grpId="0"/>
      <p:bldP spid="20" grpId="0"/>
      <p:bldP spid="2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847E94-6C5B-C06A-6771-9BF42A10A7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4CDC-84FD-EE9B-1786-950CF9D70D1A}"/>
              </a:ext>
            </a:extLst>
          </p:cNvPr>
          <p:cNvSpPr txBox="1"/>
          <p:nvPr/>
        </p:nvSpPr>
        <p:spPr>
          <a:xfrm>
            <a:off x="206830" y="4452792"/>
            <a:ext cx="128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3200" dirty="0">
                <a:solidFill>
                  <a:srgbClr val="C00000"/>
                </a:solidFill>
                <a:latin typeface="MKX Title" panose="02000506000000020004" pitchFamily="2" charset="77"/>
              </a:rPr>
              <a:t>NTNU</a:t>
            </a:r>
            <a:endParaRPr lang="en-RU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F089-CFA8-ACC9-3D25-0FCF7F2BB661}"/>
              </a:ext>
            </a:extLst>
          </p:cNvPr>
          <p:cNvSpPr txBox="1"/>
          <p:nvPr/>
        </p:nvSpPr>
        <p:spPr>
          <a:xfrm>
            <a:off x="1382483" y="4575852"/>
            <a:ext cx="2862942" cy="40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Norwegian University of </a:t>
            </a:r>
          </a:p>
          <a:p>
            <a:pPr>
              <a:lnSpc>
                <a:spcPts val="1180"/>
              </a:lnSpc>
            </a:pPr>
            <a:r>
              <a:rPr lang="en-RU" sz="1400" dirty="0">
                <a:solidFill>
                  <a:srgbClr val="C00000"/>
                </a:solidFill>
                <a:latin typeface="MKX Title" panose="02000506000000020004" pitchFamily="2" charset="77"/>
              </a:rPr>
              <a:t>Science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798AC-557B-0807-7694-20A92AFAC857}"/>
              </a:ext>
            </a:extLst>
          </p:cNvPr>
          <p:cNvSpPr txBox="1"/>
          <p:nvPr/>
        </p:nvSpPr>
        <p:spPr>
          <a:xfrm>
            <a:off x="1142997" y="4452792"/>
            <a:ext cx="39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2800" dirty="0">
                <a:solidFill>
                  <a:srgbClr val="C00000"/>
                </a:solidFill>
                <a:latin typeface="MKX Title" panose="02000506000000020004" pitchFamily="2" charset="77"/>
              </a:rPr>
              <a:t>|</a:t>
            </a:r>
            <a:endParaRPr lang="en-RU" sz="2800" dirty="0">
              <a:solidFill>
                <a:srgbClr val="C00000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9EE7B352-4FAC-0B3C-512E-407E98ABDFE2}"/>
              </a:ext>
            </a:extLst>
          </p:cNvPr>
          <p:cNvSpPr txBox="1">
            <a:spLocks/>
          </p:cNvSpPr>
          <p:nvPr/>
        </p:nvSpPr>
        <p:spPr>
          <a:xfrm>
            <a:off x="500111" y="1703201"/>
            <a:ext cx="8143777" cy="17543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5400" dirty="0">
                <a:solidFill>
                  <a:srgbClr val="A20000"/>
                </a:solidFill>
                <a:latin typeface="MKX Title" panose="02000506000000020004" pitchFamily="2" charset="77"/>
              </a:rPr>
              <a:t>The VTs are not fixed yet</a:t>
            </a:r>
          </a:p>
          <a:p>
            <a:pPr algn="ctr"/>
            <a:r>
              <a:rPr lang="en-GB" sz="5400" dirty="0">
                <a:solidFill>
                  <a:schemeClr val="accent2">
                    <a:lumMod val="40000"/>
                    <a:lumOff val="60000"/>
                  </a:schemeClr>
                </a:solidFill>
                <a:latin typeface="MKX Title" panose="02000506000000020004" pitchFamily="2" charset="77"/>
              </a:rPr>
              <a:t>Frozen date is 20/10</a:t>
            </a:r>
          </a:p>
        </p:txBody>
      </p:sp>
      <p:pic>
        <p:nvPicPr>
          <p:cNvPr id="3" name="Picture 2" descr="A person in a blue garment&#10;&#10;Description automatically generated">
            <a:extLst>
              <a:ext uri="{FF2B5EF4-FFF2-40B4-BE49-F238E27FC236}">
                <a16:creationId xmlns:a16="http://schemas.microsoft.com/office/drawing/2014/main" id="{935D797C-D06C-9D66-AC56-66E9EBC0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0" y="2023322"/>
            <a:ext cx="2589104" cy="180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21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Outline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2" name="Tittel 2">
            <a:extLst>
              <a:ext uri="{FF2B5EF4-FFF2-40B4-BE49-F238E27FC236}">
                <a16:creationId xmlns:a16="http://schemas.microsoft.com/office/drawing/2014/main" id="{A64D5CF0-35B8-2790-7CA2-1C69C36572A5}"/>
              </a:ext>
            </a:extLst>
          </p:cNvPr>
          <p:cNvSpPr txBox="1">
            <a:spLocks/>
          </p:cNvSpPr>
          <p:nvPr/>
        </p:nvSpPr>
        <p:spPr>
          <a:xfrm>
            <a:off x="314320" y="1279088"/>
            <a:ext cx="8229600" cy="27084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Purpose and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task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overview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Aneo</a:t>
            </a:r>
            <a:endParaRPr lang="en-US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Data and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task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details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Evaluation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Virtual Teams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What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should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 be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delivered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?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Grading</a:t>
            </a:r>
            <a:endParaRPr lang="nb-NO" sz="2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7422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Each group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504C29BD-A126-1D19-10D5-081F73F5B99F}"/>
              </a:ext>
            </a:extLst>
          </p:cNvPr>
          <p:cNvSpPr txBox="1">
            <a:spLocks/>
          </p:cNvSpPr>
          <p:nvPr/>
        </p:nvSpPr>
        <p:spPr>
          <a:xfrm>
            <a:off x="211597" y="1057984"/>
            <a:ext cx="8332323" cy="27546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Selects </a:t>
            </a:r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two</a:t>
            </a: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 predictions on </a:t>
            </a:r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kaggle</a:t>
            </a: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before</a:t>
            </a: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 the deadline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Uploads</a:t>
            </a: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dirty="0" err="1">
                <a:solidFill>
                  <a:srgbClr val="C00000"/>
                </a:solidFill>
                <a:latin typeface="TT Firs Neue" panose="02000503030000020004" pitchFamily="2" charset="77"/>
              </a:rPr>
              <a:t>Two</a:t>
            </a:r>
            <a:r>
              <a:rPr lang="nb-NO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  <a:r>
              <a:rPr lang="nb-NO" b="1" dirty="0" err="1">
                <a:solidFill>
                  <a:srgbClr val="C00000"/>
                </a:solidFill>
                <a:latin typeface="TT Firs Neue" panose="02000503030000020004" pitchFamily="2" charset="77"/>
              </a:rPr>
              <a:t>short</a:t>
            </a:r>
            <a:r>
              <a:rPr lang="nb-NO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Jupyter</a:t>
            </a: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notebooks</a:t>
            </a: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:</a:t>
            </a:r>
          </a:p>
          <a:p>
            <a:pPr lvl="2"/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-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Only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necessary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steps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to reproduce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your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selected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predictions</a:t>
            </a:r>
          </a:p>
          <a:p>
            <a:pPr lvl="2"/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-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Naming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: «short_notebook_1.ipynb» </a:t>
            </a:r>
          </a:p>
          <a:p>
            <a:pPr lvl="2"/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-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Put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your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group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number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!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dirty="0">
                <a:solidFill>
                  <a:srgbClr val="C00000"/>
                </a:solidFill>
                <a:latin typeface="TT Firs Neue" panose="02000503030000020004" pitchFamily="2" charset="77"/>
              </a:rPr>
              <a:t>A </a:t>
            </a:r>
            <a:r>
              <a:rPr lang="nb-NO" b="1" dirty="0" err="1">
                <a:solidFill>
                  <a:srgbClr val="C00000"/>
                </a:solidFill>
                <a:latin typeface="TT Firs Neue" panose="02000503030000020004" pitchFamily="2" charset="77"/>
              </a:rPr>
              <a:t>long</a:t>
            </a:r>
            <a:r>
              <a:rPr lang="nb-NO" dirty="0">
                <a:solidFill>
                  <a:srgbClr val="C00000"/>
                </a:solidFill>
                <a:latin typeface="TT Firs Neue" panose="02000503030000020004" pitchFamily="2" charset="77"/>
              </a:rPr>
              <a:t> </a:t>
            </a:r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Jupyter</a:t>
            </a: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dirty="0" err="1">
                <a:solidFill>
                  <a:srgbClr val="014693"/>
                </a:solidFill>
                <a:latin typeface="TT Firs Neue" panose="02000503030000020004" pitchFamily="2" charset="77"/>
              </a:rPr>
              <a:t>notebook</a:t>
            </a:r>
            <a:r>
              <a:rPr lang="nb-NO" dirty="0">
                <a:solidFill>
                  <a:srgbClr val="014693"/>
                </a:solidFill>
                <a:latin typeface="TT Firs Neue" panose="02000503030000020004" pitchFamily="2" charset="77"/>
              </a:rPr>
              <a:t>:</a:t>
            </a:r>
          </a:p>
          <a:p>
            <a:pPr lvl="2"/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Contains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all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attempts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in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your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group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work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(EDA, all models,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algorithms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,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feature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engineering,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results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4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interpretation</a:t>
            </a:r>
            <a:r>
              <a:rPr lang="nb-NO" sz="1400" dirty="0">
                <a:solidFill>
                  <a:srgbClr val="014693"/>
                </a:solidFill>
                <a:latin typeface="TT Firs Neue" panose="02000503030000020004" pitchFamily="2" charset="77"/>
              </a:rPr>
              <a:t>) </a:t>
            </a:r>
          </a:p>
          <a:p>
            <a:pPr lvl="2"/>
            <a:endParaRPr lang="nb-NO" sz="14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Submissions to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Kaggle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,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notebooks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to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Blackboard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57089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What can I use?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504C29BD-A126-1D19-10D5-081F73F5B99F}"/>
              </a:ext>
            </a:extLst>
          </p:cNvPr>
          <p:cNvSpPr txBox="1">
            <a:spLocks/>
          </p:cNvSpPr>
          <p:nvPr/>
        </p:nvSpPr>
        <p:spPr>
          <a:xfrm>
            <a:off x="314320" y="1279088"/>
            <a:ext cx="8229600" cy="25545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Any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languages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,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tools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,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platforms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, AutoML (offline),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libraries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, file formats during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development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. 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But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should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use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Jupyter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Notebook  for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your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delivery</a:t>
            </a: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can not 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use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external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data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,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other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than we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provided</a:t>
            </a: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Writing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massive data in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code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is not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allowed</a:t>
            </a: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35499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Late submissions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504C29BD-A126-1D19-10D5-081F73F5B99F}"/>
              </a:ext>
            </a:extLst>
          </p:cNvPr>
          <p:cNvSpPr txBox="1">
            <a:spLocks/>
          </p:cNvSpPr>
          <p:nvPr/>
        </p:nvSpPr>
        <p:spPr>
          <a:xfrm>
            <a:off x="314319" y="1279088"/>
            <a:ext cx="8451829" cy="286232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Deadline: November 12, 2023 22:00 Central European Time (GMT+2)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Strict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Up to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this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time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should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submit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both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submissions to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Kaggle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and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notebooks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to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Blackboard</a:t>
            </a: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Late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submission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deadline: 15/11/2023 22:00 CET </a:t>
            </a:r>
            <a:r>
              <a:rPr lang="nb-NO" sz="2000" dirty="0">
                <a:solidFill>
                  <a:srgbClr val="C00000"/>
                </a:solidFill>
                <a:latin typeface="TT Firs Neue" panose="02000503030000020004" pitchFamily="2" charset="77"/>
              </a:rPr>
              <a:t>(-10 </a:t>
            </a:r>
            <a:r>
              <a:rPr lang="nb-NO" sz="2000" dirty="0" err="1">
                <a:solidFill>
                  <a:srgbClr val="C00000"/>
                </a:solidFill>
                <a:latin typeface="TT Firs Neue" panose="02000503030000020004" pitchFamily="2" charset="77"/>
              </a:rPr>
              <a:t>points</a:t>
            </a:r>
            <a:r>
              <a:rPr lang="nb-NO" sz="2000" b="0" dirty="0">
                <a:solidFill>
                  <a:srgbClr val="C00000"/>
                </a:solidFill>
                <a:latin typeface="TT Firs Neue" panose="02000503030000020004" pitchFamily="2" charset="77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Even later = the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whole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group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fails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the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course</a:t>
            </a: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15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20">
            <a:extLst>
              <a:ext uri="{FF2B5EF4-FFF2-40B4-BE49-F238E27FC236}">
                <a16:creationId xmlns:a16="http://schemas.microsoft.com/office/drawing/2014/main" id="{03622D04-1973-CF2F-CBA1-8D6B2374EFA5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675">
              <a:solidFill>
                <a:schemeClr val="tx1"/>
              </a:solidFill>
            </a:endParaRP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E062DF86-9FB0-A400-73F9-B8C364A4E3CD}"/>
              </a:ext>
            </a:extLst>
          </p:cNvPr>
          <p:cNvSpPr txBox="1">
            <a:spLocks/>
          </p:cNvSpPr>
          <p:nvPr/>
        </p:nvSpPr>
        <p:spPr>
          <a:xfrm>
            <a:off x="238125" y="220405"/>
            <a:ext cx="7296150" cy="601373"/>
          </a:xfrm>
          <a:prstGeom prst="rect">
            <a:avLst/>
          </a:prstGeom>
        </p:spPr>
        <p:txBody>
          <a:bodyPr lIns="0" tIns="0" rIns="0" bIns="0" anchor="t"/>
          <a:lstStyle>
            <a:lvl1pPr algn="l" defTabSz="18288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rgbClr val="000000"/>
                </a:solidFill>
                <a:latin typeface="GT Planar Italic 30" pitchFamily="50" charset="0"/>
                <a:ea typeface="GT Planar Italic 30" pitchFamily="50" charset="0"/>
                <a:cs typeface="+mj-cs"/>
              </a:defRPr>
            </a:lvl1pPr>
          </a:lstStyle>
          <a:p>
            <a:r>
              <a:rPr lang="nb-NO" sz="4500" dirty="0">
                <a:latin typeface="TT Firs Neue Trl" panose="02000803030000020004" pitchFamily="2" charset="77"/>
                <a:ea typeface="GT Planar Italic 30"/>
              </a:rPr>
              <a:t>About Aneo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644476C8-FD60-0367-4D3B-25326074B3EA}"/>
              </a:ext>
            </a:extLst>
          </p:cNvPr>
          <p:cNvSpPr txBox="1"/>
          <p:nvPr/>
        </p:nvSpPr>
        <p:spPr>
          <a:xfrm>
            <a:off x="230128" y="1031193"/>
            <a:ext cx="3427471" cy="240950"/>
          </a:xfrm>
          <a:prstGeom prst="rect">
            <a:avLst/>
          </a:prstGeom>
          <a:noFill/>
        </p:spPr>
        <p:txBody>
          <a:bodyPr wrap="square" lIns="0" tIns="40500" rtlCol="0">
            <a:spAutoFit/>
          </a:bodyPr>
          <a:lstStyle/>
          <a:p>
            <a:r>
              <a:rPr lang="en-GB" sz="1000" dirty="0">
                <a:latin typeface="TT Firs Neue Trl" panose="02000803030000020004" pitchFamily="2" charset="77"/>
              </a:rPr>
              <a:t>Norway’s second largest wind power company</a:t>
            </a:r>
            <a:endParaRPr lang="nb-NO" sz="1000" dirty="0">
              <a:latin typeface="TT Firs Neue Trl" panose="02000803030000020004" pitchFamily="2" charset="77"/>
              <a:ea typeface="GT Planar Italic 30 Medium" pitchFamily="2" charset="77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D6F5AF2B-AD3F-D460-2865-AD8E9C16A31D}"/>
              </a:ext>
            </a:extLst>
          </p:cNvPr>
          <p:cNvSpPr txBox="1"/>
          <p:nvPr/>
        </p:nvSpPr>
        <p:spPr>
          <a:xfrm>
            <a:off x="230130" y="2222494"/>
            <a:ext cx="4429383" cy="202478"/>
          </a:xfrm>
          <a:prstGeom prst="rect">
            <a:avLst/>
          </a:prstGeom>
          <a:noFill/>
        </p:spPr>
        <p:txBody>
          <a:bodyPr wrap="square" lIns="0" tIns="40500" rtlCol="0">
            <a:spAutoFit/>
          </a:bodyPr>
          <a:lstStyle/>
          <a:p>
            <a:r>
              <a:rPr lang="en-GB" sz="750" dirty="0">
                <a:latin typeface="TT Firs Neue Trl" panose="02000803030000020004" pitchFamily="2" charset="77"/>
                <a:ea typeface="GT Planar Italic 30 Medium" pitchFamily="2" charset="77"/>
              </a:rPr>
              <a:t>Leading national centre of excellence for energy management of renewable production</a:t>
            </a: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3F503730-EB6D-E33F-91AC-BBA9ADE2F835}"/>
              </a:ext>
            </a:extLst>
          </p:cNvPr>
          <p:cNvSpPr txBox="1"/>
          <p:nvPr/>
        </p:nvSpPr>
        <p:spPr>
          <a:xfrm>
            <a:off x="4695818" y="1034699"/>
            <a:ext cx="2418969" cy="202478"/>
          </a:xfrm>
          <a:prstGeom prst="rect">
            <a:avLst/>
          </a:prstGeom>
          <a:noFill/>
        </p:spPr>
        <p:txBody>
          <a:bodyPr wrap="square" lIns="0" tIns="40500" rtlCol="0">
            <a:spAutoFit/>
          </a:bodyPr>
          <a:lstStyle/>
          <a:p>
            <a:r>
              <a:rPr lang="en-GB" sz="750" dirty="0">
                <a:latin typeface="TT Firs Neue Trl" panose="02000803030000020004" pitchFamily="2" charset="77"/>
              </a:rPr>
              <a:t>Innovative downstream services</a:t>
            </a:r>
            <a:endParaRPr lang="nb-NO" sz="750" dirty="0">
              <a:latin typeface="TT Firs Neue Trl" panose="02000803030000020004" pitchFamily="2" charset="77"/>
              <a:ea typeface="GT Planar Italic 30 Medium" pitchFamily="2" charset="77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6CC44E74-B301-341B-EEBC-3E41BFA8550B}"/>
              </a:ext>
            </a:extLst>
          </p:cNvPr>
          <p:cNvSpPr txBox="1"/>
          <p:nvPr/>
        </p:nvSpPr>
        <p:spPr>
          <a:xfrm>
            <a:off x="1194020" y="1601653"/>
            <a:ext cx="2350389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b-NO" sz="750" b="1" dirty="0">
                <a:latin typeface="TT Firs Neue" panose="02000503030000020004" pitchFamily="2" charset="77"/>
              </a:rPr>
              <a:t>928 GWh </a:t>
            </a:r>
            <a:r>
              <a:rPr lang="en-GB" sz="750" dirty="0">
                <a:latin typeface="TT Firs Neue" panose="02000503030000020004" pitchFamily="2" charset="77"/>
              </a:rPr>
              <a:t>annual production</a:t>
            </a:r>
            <a:endParaRPr lang="nb-NO" sz="750" dirty="0">
              <a:latin typeface="TT Firs Neue" panose="02000503030000020004" pitchFamily="2" charset="77"/>
            </a:endParaRPr>
          </a:p>
        </p:txBody>
      </p:sp>
      <p:pic>
        <p:nvPicPr>
          <p:cNvPr id="9" name="Picture 31">
            <a:extLst>
              <a:ext uri="{FF2B5EF4-FFF2-40B4-BE49-F238E27FC236}">
                <a16:creationId xmlns:a16="http://schemas.microsoft.com/office/drawing/2014/main" id="{EB9AC0E4-A8D5-5F65-A78C-22A24BF8ED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57" y="1264851"/>
            <a:ext cx="881352" cy="881352"/>
          </a:xfrm>
          <a:prstGeom prst="rect">
            <a:avLst/>
          </a:prstGeom>
        </p:spPr>
      </p:pic>
      <p:pic>
        <p:nvPicPr>
          <p:cNvPr id="10" name="Picture 32">
            <a:extLst>
              <a:ext uri="{FF2B5EF4-FFF2-40B4-BE49-F238E27FC236}">
                <a16:creationId xmlns:a16="http://schemas.microsoft.com/office/drawing/2014/main" id="{DE69D7A0-7048-70E1-AA8D-32F927DF0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57" y="2456677"/>
            <a:ext cx="881352" cy="881352"/>
          </a:xfrm>
          <a:prstGeom prst="rect">
            <a:avLst/>
          </a:prstGeom>
        </p:spPr>
      </p:pic>
      <p:pic>
        <p:nvPicPr>
          <p:cNvPr id="11" name="Picture 33">
            <a:extLst>
              <a:ext uri="{FF2B5EF4-FFF2-40B4-BE49-F238E27FC236}">
                <a16:creationId xmlns:a16="http://schemas.microsoft.com/office/drawing/2014/main" id="{6AFE18B0-DB7A-200C-822E-EC0ECC5990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738" y="1304913"/>
            <a:ext cx="801229" cy="801229"/>
          </a:xfrm>
          <a:prstGeom prst="rect">
            <a:avLst/>
          </a:prstGeom>
        </p:spPr>
      </p:pic>
      <p:pic>
        <p:nvPicPr>
          <p:cNvPr id="12" name="Picture 41">
            <a:extLst>
              <a:ext uri="{FF2B5EF4-FFF2-40B4-BE49-F238E27FC236}">
                <a16:creationId xmlns:a16="http://schemas.microsoft.com/office/drawing/2014/main" id="{27C482A8-8B0A-487F-1D8D-ABD1CA11F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1" y="1304321"/>
            <a:ext cx="581317" cy="789397"/>
          </a:xfrm>
          <a:prstGeom prst="rect">
            <a:avLst/>
          </a:prstGeom>
        </p:spPr>
      </p:pic>
      <p:sp>
        <p:nvSpPr>
          <p:cNvPr id="13" name="TextBox 44">
            <a:extLst>
              <a:ext uri="{FF2B5EF4-FFF2-40B4-BE49-F238E27FC236}">
                <a16:creationId xmlns:a16="http://schemas.microsoft.com/office/drawing/2014/main" id="{14751E4F-F59E-68A0-BE6E-6DD8FCB253FC}"/>
              </a:ext>
            </a:extLst>
          </p:cNvPr>
          <p:cNvSpPr txBox="1"/>
          <p:nvPr/>
        </p:nvSpPr>
        <p:spPr>
          <a:xfrm>
            <a:off x="5592004" y="1370821"/>
            <a:ext cx="1282500" cy="6694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b-NO" sz="750" b="1" i="1" dirty="0">
                <a:latin typeface="TT Firs Neue" panose="02000503030000020004" pitchFamily="2" charset="77"/>
                <a:ea typeface="GT Planar Italic 30" pitchFamily="2" charset="77"/>
              </a:rPr>
              <a:t>1</a:t>
            </a:r>
            <a:r>
              <a:rPr lang="nb-NO" sz="750" b="1" dirty="0">
                <a:latin typeface="TT Firs Neue" panose="02000503030000020004" pitchFamily="2" charset="77"/>
              </a:rPr>
              <a:t>  Aneo Mobility</a:t>
            </a:r>
          </a:p>
          <a:p>
            <a:r>
              <a:rPr lang="en-GB" sz="750" dirty="0">
                <a:latin typeface="TT Firs Neue" panose="02000503030000020004" pitchFamily="2" charset="77"/>
              </a:rPr>
              <a:t>EV charging solutions for housing associations and commercial customers</a:t>
            </a:r>
            <a:endParaRPr lang="nb-NO" sz="750" dirty="0">
              <a:latin typeface="TT Firs Neue" panose="02000503030000020004" pitchFamily="2" charset="77"/>
            </a:endParaRPr>
          </a:p>
        </p:txBody>
      </p:sp>
      <p:sp>
        <p:nvSpPr>
          <p:cNvPr id="14" name="TextBox 45">
            <a:extLst>
              <a:ext uri="{FF2B5EF4-FFF2-40B4-BE49-F238E27FC236}">
                <a16:creationId xmlns:a16="http://schemas.microsoft.com/office/drawing/2014/main" id="{8651E4AB-49F1-0D66-6058-3D1431855EBF}"/>
              </a:ext>
            </a:extLst>
          </p:cNvPr>
          <p:cNvSpPr txBox="1"/>
          <p:nvPr/>
        </p:nvSpPr>
        <p:spPr>
          <a:xfrm>
            <a:off x="7813324" y="1370821"/>
            <a:ext cx="123007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b-NO" sz="750" b="1" i="1" dirty="0">
                <a:latin typeface="TT Firs Neue" panose="02000503030000020004" pitchFamily="2" charset="77"/>
                <a:ea typeface="GT Planar Italic 30" pitchFamily="2" charset="77"/>
              </a:rPr>
              <a:t>2</a:t>
            </a:r>
            <a:r>
              <a:rPr lang="nb-NO" sz="750" b="1" dirty="0">
                <a:latin typeface="TT Firs Neue" panose="02000503030000020004" pitchFamily="2" charset="77"/>
              </a:rPr>
              <a:t>  Aneo Retail</a:t>
            </a:r>
          </a:p>
          <a:p>
            <a:r>
              <a:rPr lang="en-GB" sz="750" dirty="0">
                <a:latin typeface="TT Firs Neue" panose="02000503030000020004" pitchFamily="2" charset="77"/>
              </a:rPr>
              <a:t>Delivers and manages sustainable energy infrastructure for retail 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791F1C52-6B37-5FD9-4DAD-2C3F195B85A2}"/>
              </a:ext>
            </a:extLst>
          </p:cNvPr>
          <p:cNvSpPr txBox="1"/>
          <p:nvPr/>
        </p:nvSpPr>
        <p:spPr>
          <a:xfrm>
            <a:off x="5592004" y="2447230"/>
            <a:ext cx="1282500" cy="9002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AutoNum type="arabicPlain" startAt="3"/>
            </a:pPr>
            <a:r>
              <a:rPr lang="nb-NO" sz="750" b="1" dirty="0">
                <a:latin typeface="TT Firs Neue" panose="02000503030000020004" pitchFamily="2" charset="77"/>
              </a:rPr>
              <a:t>Aneo Build</a:t>
            </a:r>
          </a:p>
          <a:p>
            <a:r>
              <a:rPr lang="en-GB" sz="750" dirty="0">
                <a:latin typeface="TT Firs Neue" panose="02000503030000020004" pitchFamily="2" charset="77"/>
              </a:rPr>
              <a:t>Delivers and manages charging containers for electrification of building and  construction</a:t>
            </a:r>
            <a:endParaRPr lang="nb-NO" sz="750" dirty="0">
              <a:latin typeface="TT Firs Neue" panose="02000503030000020004" pitchFamily="2" charset="77"/>
            </a:endParaRPr>
          </a:p>
          <a:p>
            <a:endParaRPr lang="nb-NO" sz="750" b="1" dirty="0">
              <a:latin typeface="TT Firs Neue" panose="02000503030000020004" pitchFamily="2" charset="77"/>
            </a:endParaRPr>
          </a:p>
        </p:txBody>
      </p:sp>
      <p:sp>
        <p:nvSpPr>
          <p:cNvPr id="16" name="TextBox 49">
            <a:extLst>
              <a:ext uri="{FF2B5EF4-FFF2-40B4-BE49-F238E27FC236}">
                <a16:creationId xmlns:a16="http://schemas.microsoft.com/office/drawing/2014/main" id="{5F337D6C-EF81-9636-B55E-E7D2C38E5D71}"/>
              </a:ext>
            </a:extLst>
          </p:cNvPr>
          <p:cNvSpPr txBox="1"/>
          <p:nvPr/>
        </p:nvSpPr>
        <p:spPr>
          <a:xfrm>
            <a:off x="1186640" y="2791438"/>
            <a:ext cx="305107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750" b="1" dirty="0">
                <a:latin typeface="TT Firs Neue" panose="02000503030000020004" pitchFamily="2" charset="77"/>
              </a:rPr>
              <a:t>6TWh u</a:t>
            </a:r>
            <a:r>
              <a:rPr lang="en-GB" sz="750" dirty="0">
                <a:latin typeface="TT Firs Neue" panose="02000503030000020004" pitchFamily="2" charset="77"/>
              </a:rPr>
              <a:t>nder management, 1 TWh of which is for third parties</a:t>
            </a:r>
          </a:p>
        </p:txBody>
      </p:sp>
      <p:pic>
        <p:nvPicPr>
          <p:cNvPr id="17" name="Picture 50">
            <a:extLst>
              <a:ext uri="{FF2B5EF4-FFF2-40B4-BE49-F238E27FC236}">
                <a16:creationId xmlns:a16="http://schemas.microsoft.com/office/drawing/2014/main" id="{55D6A7F5-61C2-50EB-12BB-ECD7E4D0A7E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063" y="2456677"/>
            <a:ext cx="881352" cy="881352"/>
          </a:xfrm>
          <a:prstGeom prst="rect">
            <a:avLst/>
          </a:prstGeom>
        </p:spPr>
      </p:pic>
      <p:sp>
        <p:nvSpPr>
          <p:cNvPr id="18" name="TextBox 26">
            <a:extLst>
              <a:ext uri="{FF2B5EF4-FFF2-40B4-BE49-F238E27FC236}">
                <a16:creationId xmlns:a16="http://schemas.microsoft.com/office/drawing/2014/main" id="{E3C06EB2-51A1-5A9B-C8DF-7B8A162858AB}"/>
              </a:ext>
            </a:extLst>
          </p:cNvPr>
          <p:cNvSpPr txBox="1"/>
          <p:nvPr/>
        </p:nvSpPr>
        <p:spPr>
          <a:xfrm>
            <a:off x="2467238" y="3412939"/>
            <a:ext cx="2350389" cy="317894"/>
          </a:xfrm>
          <a:prstGeom prst="rect">
            <a:avLst/>
          </a:prstGeom>
          <a:noFill/>
        </p:spPr>
        <p:txBody>
          <a:bodyPr wrap="square" lIns="0" tIns="40500" rtlCol="0">
            <a:spAutoFit/>
          </a:bodyPr>
          <a:lstStyle/>
          <a:p>
            <a:r>
              <a:rPr lang="en-GB" sz="750" dirty="0">
                <a:latin typeface="TT Firs Neue Trl" panose="02000803030000020004" pitchFamily="2" charset="77"/>
              </a:rPr>
              <a:t>Ownership in leading Nordic </a:t>
            </a:r>
          </a:p>
          <a:p>
            <a:r>
              <a:rPr lang="en-GB" sz="750" dirty="0">
                <a:latin typeface="TT Firs Neue Trl" panose="02000803030000020004" pitchFamily="2" charset="77"/>
              </a:rPr>
              <a:t>biogas company</a:t>
            </a:r>
            <a:endParaRPr lang="nb-NO" sz="750" dirty="0">
              <a:latin typeface="TT Firs Neue Trl" panose="02000803030000020004" pitchFamily="2" charset="77"/>
              <a:ea typeface="GT Planar Italic 30 Medium" pitchFamily="2" charset="77"/>
            </a:endParaRPr>
          </a:p>
        </p:txBody>
      </p:sp>
      <p:sp>
        <p:nvSpPr>
          <p:cNvPr id="19" name="TextBox 48">
            <a:extLst>
              <a:ext uri="{FF2B5EF4-FFF2-40B4-BE49-F238E27FC236}">
                <a16:creationId xmlns:a16="http://schemas.microsoft.com/office/drawing/2014/main" id="{747AA3DB-17B5-7052-AADB-0C9FFB9943EA}"/>
              </a:ext>
            </a:extLst>
          </p:cNvPr>
          <p:cNvSpPr txBox="1"/>
          <p:nvPr/>
        </p:nvSpPr>
        <p:spPr>
          <a:xfrm>
            <a:off x="3262103" y="3843403"/>
            <a:ext cx="13419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750" dirty="0">
                <a:latin typeface="TT Firs Neue" panose="02000503030000020004" pitchFamily="2" charset="77"/>
              </a:rPr>
              <a:t>Substantial ownership share in Scandinavian Biogas Fuels (listed in Stockholm)</a:t>
            </a:r>
          </a:p>
        </p:txBody>
      </p:sp>
      <p:pic>
        <p:nvPicPr>
          <p:cNvPr id="20" name="Picture 51">
            <a:extLst>
              <a:ext uri="{FF2B5EF4-FFF2-40B4-BE49-F238E27FC236}">
                <a16:creationId xmlns:a16="http://schemas.microsoft.com/office/drawing/2014/main" id="{D2CB4FB8-2590-C53C-2D00-631D43D1AF1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234" y="3649759"/>
            <a:ext cx="881352" cy="881352"/>
          </a:xfrm>
          <a:prstGeom prst="rect">
            <a:avLst/>
          </a:prstGeom>
        </p:spPr>
      </p:pic>
      <p:sp>
        <p:nvSpPr>
          <p:cNvPr id="21" name="TextBox 25">
            <a:extLst>
              <a:ext uri="{FF2B5EF4-FFF2-40B4-BE49-F238E27FC236}">
                <a16:creationId xmlns:a16="http://schemas.microsoft.com/office/drawing/2014/main" id="{5534266A-CB76-1C67-B7D4-63C70214428D}"/>
              </a:ext>
            </a:extLst>
          </p:cNvPr>
          <p:cNvSpPr txBox="1"/>
          <p:nvPr/>
        </p:nvSpPr>
        <p:spPr>
          <a:xfrm>
            <a:off x="239768" y="3412939"/>
            <a:ext cx="1988362" cy="317894"/>
          </a:xfrm>
          <a:prstGeom prst="rect">
            <a:avLst/>
          </a:prstGeom>
          <a:noFill/>
        </p:spPr>
        <p:txBody>
          <a:bodyPr wrap="square" lIns="0" tIns="40500" rtlCol="0">
            <a:spAutoFit/>
          </a:bodyPr>
          <a:lstStyle/>
          <a:p>
            <a:r>
              <a:rPr lang="en-GB" sz="750" dirty="0">
                <a:latin typeface="TT Firs Neue Trl" panose="02000803030000020004" pitchFamily="2" charset="77"/>
              </a:rPr>
              <a:t>Owns 18,98% of </a:t>
            </a:r>
            <a:r>
              <a:rPr lang="en-GB" sz="750" dirty="0" err="1">
                <a:latin typeface="TT Firs Neue Trl" panose="02000803030000020004" pitchFamily="2" charset="77"/>
              </a:rPr>
              <a:t>TrønderEnergy’s</a:t>
            </a:r>
            <a:r>
              <a:rPr lang="en-GB" sz="750" dirty="0">
                <a:latin typeface="TT Firs Neue Trl" panose="02000803030000020004" pitchFamily="2" charset="77"/>
              </a:rPr>
              <a:t> hydropower production</a:t>
            </a:r>
            <a:endParaRPr lang="en-GB" sz="750" dirty="0">
              <a:latin typeface="TT Firs Neue Trl" panose="02000803030000020004" pitchFamily="2" charset="77"/>
              <a:ea typeface="GT Planar Italic 30 Medium" pitchFamily="2" charset="77"/>
            </a:endParaRPr>
          </a:p>
        </p:txBody>
      </p:sp>
      <p:sp>
        <p:nvSpPr>
          <p:cNvPr id="22" name="TextBox 47">
            <a:extLst>
              <a:ext uri="{FF2B5EF4-FFF2-40B4-BE49-F238E27FC236}">
                <a16:creationId xmlns:a16="http://schemas.microsoft.com/office/drawing/2014/main" id="{359ABAC5-40A2-399D-9F15-6FABBC422215}"/>
              </a:ext>
            </a:extLst>
          </p:cNvPr>
          <p:cNvSpPr txBox="1"/>
          <p:nvPr/>
        </p:nvSpPr>
        <p:spPr>
          <a:xfrm>
            <a:off x="1102921" y="3935190"/>
            <a:ext cx="13419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750" b="1" dirty="0">
                <a:latin typeface="TT Firs Neue" panose="02000503030000020004" pitchFamily="2" charset="77"/>
              </a:rPr>
              <a:t>346 GWh </a:t>
            </a:r>
            <a:r>
              <a:rPr lang="en-GB" sz="750" dirty="0">
                <a:latin typeface="TT Firs Neue" panose="02000503030000020004" pitchFamily="2" charset="77"/>
              </a:rPr>
              <a:t>annual production</a:t>
            </a:r>
          </a:p>
        </p:txBody>
      </p:sp>
      <p:pic>
        <p:nvPicPr>
          <p:cNvPr id="23" name="Picture 52">
            <a:extLst>
              <a:ext uri="{FF2B5EF4-FFF2-40B4-BE49-F238E27FC236}">
                <a16:creationId xmlns:a16="http://schemas.microsoft.com/office/drawing/2014/main" id="{0D70AFA5-4F15-5959-FF70-3DA08878EF9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443" y="3649759"/>
            <a:ext cx="881352" cy="881352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E64B0372-275B-73AB-04BB-C7A7F1946AB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3738" y="2496739"/>
            <a:ext cx="801229" cy="801229"/>
          </a:xfrm>
          <a:prstGeom prst="rect">
            <a:avLst/>
          </a:prstGeom>
        </p:spPr>
      </p:pic>
      <p:cxnSp>
        <p:nvCxnSpPr>
          <p:cNvPr id="25" name="Straight Connector 30">
            <a:extLst>
              <a:ext uri="{FF2B5EF4-FFF2-40B4-BE49-F238E27FC236}">
                <a16:creationId xmlns:a16="http://schemas.microsoft.com/office/drawing/2014/main" id="{0E305A8C-AF10-6A8D-19EC-9A017A6F068C}"/>
              </a:ext>
            </a:extLst>
          </p:cNvPr>
          <p:cNvCxnSpPr>
            <a:cxnSpLocks/>
          </p:cNvCxnSpPr>
          <p:nvPr/>
        </p:nvCxnSpPr>
        <p:spPr>
          <a:xfrm>
            <a:off x="4687291" y="1031193"/>
            <a:ext cx="4226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35">
            <a:extLst>
              <a:ext uri="{FF2B5EF4-FFF2-40B4-BE49-F238E27FC236}">
                <a16:creationId xmlns:a16="http://schemas.microsoft.com/office/drawing/2014/main" id="{E31877E2-EC3B-9761-DD34-97DFCCB97B8F}"/>
              </a:ext>
            </a:extLst>
          </p:cNvPr>
          <p:cNvCxnSpPr>
            <a:cxnSpLocks/>
          </p:cNvCxnSpPr>
          <p:nvPr/>
        </p:nvCxnSpPr>
        <p:spPr>
          <a:xfrm>
            <a:off x="230130" y="1031193"/>
            <a:ext cx="43333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39">
            <a:extLst>
              <a:ext uri="{FF2B5EF4-FFF2-40B4-BE49-F238E27FC236}">
                <a16:creationId xmlns:a16="http://schemas.microsoft.com/office/drawing/2014/main" id="{51ED029B-A043-4C9A-0527-DDC36ABD5B25}"/>
              </a:ext>
            </a:extLst>
          </p:cNvPr>
          <p:cNvCxnSpPr>
            <a:cxnSpLocks/>
          </p:cNvCxnSpPr>
          <p:nvPr/>
        </p:nvCxnSpPr>
        <p:spPr>
          <a:xfrm>
            <a:off x="230130" y="3412083"/>
            <a:ext cx="2096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40">
            <a:extLst>
              <a:ext uri="{FF2B5EF4-FFF2-40B4-BE49-F238E27FC236}">
                <a16:creationId xmlns:a16="http://schemas.microsoft.com/office/drawing/2014/main" id="{4EBBE6BF-8FB5-C7F3-0EDC-73D3893E4C9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5818" y="3722032"/>
            <a:ext cx="881352" cy="881352"/>
          </a:xfrm>
          <a:prstGeom prst="rect">
            <a:avLst/>
          </a:prstGeom>
        </p:spPr>
      </p:pic>
      <p:sp>
        <p:nvSpPr>
          <p:cNvPr id="29" name="TextBox 42">
            <a:extLst>
              <a:ext uri="{FF2B5EF4-FFF2-40B4-BE49-F238E27FC236}">
                <a16:creationId xmlns:a16="http://schemas.microsoft.com/office/drawing/2014/main" id="{103C9765-3A48-F4BA-B4CD-00951F62212E}"/>
              </a:ext>
            </a:extLst>
          </p:cNvPr>
          <p:cNvSpPr txBox="1"/>
          <p:nvPr/>
        </p:nvSpPr>
        <p:spPr>
          <a:xfrm>
            <a:off x="5585309" y="3819773"/>
            <a:ext cx="1489676" cy="4385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b-NO" sz="750" b="1" i="1" dirty="0">
                <a:latin typeface="TT Firs Neue" panose="02000503030000020004" pitchFamily="2" charset="77"/>
                <a:ea typeface="GT Planar Italic 30" pitchFamily="2" charset="77"/>
              </a:rPr>
              <a:t>5</a:t>
            </a:r>
            <a:r>
              <a:rPr lang="nb-NO" sz="750" b="1" dirty="0">
                <a:latin typeface="TT Firs Neue" panose="02000503030000020004" pitchFamily="2" charset="77"/>
              </a:rPr>
              <a:t>  Aneo Real Estate</a:t>
            </a:r>
          </a:p>
          <a:p>
            <a:r>
              <a:rPr lang="en-GB" sz="750" dirty="0">
                <a:latin typeface="TT Firs Neue" panose="02000503030000020004" pitchFamily="2" charset="77"/>
              </a:rPr>
              <a:t>Solar energy solutions for </a:t>
            </a:r>
            <a:br>
              <a:rPr lang="en-GB" sz="750" dirty="0">
                <a:latin typeface="TT Firs Neue" panose="02000503030000020004" pitchFamily="2" charset="77"/>
              </a:rPr>
            </a:br>
            <a:r>
              <a:rPr lang="en-GB" sz="750" dirty="0">
                <a:latin typeface="TT Firs Neue" panose="02000503030000020004" pitchFamily="2" charset="77"/>
              </a:rPr>
              <a:t>commercial property</a:t>
            </a:r>
          </a:p>
        </p:txBody>
      </p:sp>
      <p:cxnSp>
        <p:nvCxnSpPr>
          <p:cNvPr id="30" name="Straight Connector 53">
            <a:extLst>
              <a:ext uri="{FF2B5EF4-FFF2-40B4-BE49-F238E27FC236}">
                <a16:creationId xmlns:a16="http://schemas.microsoft.com/office/drawing/2014/main" id="{22920ED5-F8BC-E306-FB10-14BFF06E4723}"/>
              </a:ext>
            </a:extLst>
          </p:cNvPr>
          <p:cNvCxnSpPr>
            <a:cxnSpLocks/>
          </p:cNvCxnSpPr>
          <p:nvPr/>
        </p:nvCxnSpPr>
        <p:spPr>
          <a:xfrm>
            <a:off x="230130" y="2221638"/>
            <a:ext cx="43333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69">
            <a:extLst>
              <a:ext uri="{FF2B5EF4-FFF2-40B4-BE49-F238E27FC236}">
                <a16:creationId xmlns:a16="http://schemas.microsoft.com/office/drawing/2014/main" id="{1ECB5248-839D-0692-7F20-726B9A797D56}"/>
              </a:ext>
            </a:extLst>
          </p:cNvPr>
          <p:cNvCxnSpPr>
            <a:cxnSpLocks/>
          </p:cNvCxnSpPr>
          <p:nvPr/>
        </p:nvCxnSpPr>
        <p:spPr>
          <a:xfrm>
            <a:off x="2467369" y="3412083"/>
            <a:ext cx="2096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70">
            <a:extLst>
              <a:ext uri="{FF2B5EF4-FFF2-40B4-BE49-F238E27FC236}">
                <a16:creationId xmlns:a16="http://schemas.microsoft.com/office/drawing/2014/main" id="{898038FC-FD3A-5DF7-6D31-DF9559698586}"/>
              </a:ext>
            </a:extLst>
          </p:cNvPr>
          <p:cNvSpPr txBox="1"/>
          <p:nvPr/>
        </p:nvSpPr>
        <p:spPr>
          <a:xfrm>
            <a:off x="7806995" y="2424972"/>
            <a:ext cx="1165909" cy="6694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b-NO" sz="750" b="1" i="1" dirty="0">
                <a:latin typeface="TT Firs Neue" panose="02000503030000020004" pitchFamily="2" charset="77"/>
                <a:ea typeface="GT Planar Italic 30" pitchFamily="2" charset="77"/>
              </a:rPr>
              <a:t>4</a:t>
            </a:r>
            <a:r>
              <a:rPr lang="nb-NO" sz="750" b="1" dirty="0">
                <a:latin typeface="TT Firs Neue" panose="02000503030000020004" pitchFamily="2" charset="77"/>
              </a:rPr>
              <a:t>  Aneo Industry</a:t>
            </a:r>
          </a:p>
          <a:p>
            <a:r>
              <a:rPr lang="nb-NO" sz="750" dirty="0">
                <a:latin typeface="TT Firs Neue" panose="02000503030000020004" pitchFamily="2" charset="77"/>
              </a:rPr>
              <a:t>Energy </a:t>
            </a:r>
            <a:r>
              <a:rPr lang="en-GB" sz="750" dirty="0">
                <a:latin typeface="TT Firs Neue" panose="02000503030000020004" pitchFamily="2" charset="77"/>
              </a:rPr>
              <a:t>saving and zero emission solutions for process industry</a:t>
            </a:r>
            <a:endParaRPr lang="nb-NO" sz="750" dirty="0"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50182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☞TT FIRS" panose="02000503030000020003" pitchFamily="2" charset="77"/>
              </a:rPr>
              <a:t>Grading</a:t>
            </a:r>
            <a:endParaRPr lang="nb-NO" dirty="0">
              <a:solidFill>
                <a:srgbClr val="014693"/>
              </a:solidFill>
              <a:latin typeface="☞TT FIRS" panose="02000503030000020003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504C29BD-A126-1D19-10D5-081F73F5B99F}"/>
              </a:ext>
            </a:extLst>
          </p:cNvPr>
          <p:cNvSpPr txBox="1">
            <a:spLocks/>
          </p:cNvSpPr>
          <p:nvPr/>
        </p:nvSpPr>
        <p:spPr>
          <a:xfrm>
            <a:off x="314320" y="1110311"/>
            <a:ext cx="8229600" cy="10156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Project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points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= base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points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+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possible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deductions</a:t>
            </a: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7148A5A-1305-8079-16FC-34508B9C9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726670"/>
              </p:ext>
            </p:extLst>
          </p:nvPr>
        </p:nvGraphicFramePr>
        <p:xfrm>
          <a:off x="1027998" y="1902050"/>
          <a:ext cx="243468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342">
                  <a:extLst>
                    <a:ext uri="{9D8B030D-6E8A-4147-A177-3AD203B41FA5}">
                      <a16:colId xmlns:a16="http://schemas.microsoft.com/office/drawing/2014/main" val="3318469087"/>
                    </a:ext>
                  </a:extLst>
                </a:gridCol>
                <a:gridCol w="1217342">
                  <a:extLst>
                    <a:ext uri="{9D8B030D-6E8A-4147-A177-3AD203B41FA5}">
                      <a16:colId xmlns:a16="http://schemas.microsoft.com/office/drawing/2014/main" val="3948619387"/>
                    </a:ext>
                  </a:extLst>
                </a:gridCol>
              </a:tblGrid>
              <a:tr h="304681"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Points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543857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89-100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9654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77-88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00513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65-76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764863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53-64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888936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41-52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51270"/>
                  </a:ext>
                </a:extLst>
              </a:tr>
              <a:tr h="304681"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>
                          <a:solidFill>
                            <a:srgbClr val="014693"/>
                          </a:solidFill>
                          <a:latin typeface="☞TT FIRS MEDIUM" panose="02000603030000020003" pitchFamily="2" charset="77"/>
                        </a:rPr>
                        <a:t>0-40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013350"/>
                  </a:ext>
                </a:extLst>
              </a:tr>
            </a:tbl>
          </a:graphicData>
        </a:graphic>
      </p:graphicFrame>
      <p:sp>
        <p:nvSpPr>
          <p:cNvPr id="5" name="Tittel 2">
            <a:extLst>
              <a:ext uri="{FF2B5EF4-FFF2-40B4-BE49-F238E27FC236}">
                <a16:creationId xmlns:a16="http://schemas.microsoft.com/office/drawing/2014/main" id="{3E223258-EDCA-864F-7F0E-E49744303D76}"/>
              </a:ext>
            </a:extLst>
          </p:cNvPr>
          <p:cNvSpPr txBox="1">
            <a:spLocks/>
          </p:cNvSpPr>
          <p:nvPr/>
        </p:nvSpPr>
        <p:spPr>
          <a:xfrm>
            <a:off x="3881079" y="1902050"/>
            <a:ext cx="4662841" cy="293926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Base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points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are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proportional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to the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number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of VTs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defeated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max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100 (all VTs)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min 41 (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defeat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1  VT)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We use the best (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out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of 2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submitted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) to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evaluate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your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solution</a:t>
            </a: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2455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Grading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504C29BD-A126-1D19-10D5-081F73F5B99F}"/>
              </a:ext>
            </a:extLst>
          </p:cNvPr>
          <p:cNvSpPr txBox="1">
            <a:spLocks/>
          </p:cNvSpPr>
          <p:nvPr/>
        </p:nvSpPr>
        <p:spPr>
          <a:xfrm>
            <a:off x="314320" y="1110311"/>
            <a:ext cx="8229600" cy="10156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Possible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deductions</a:t>
            </a:r>
            <a:r>
              <a:rPr lang="nb-NO" sz="2000" dirty="0">
                <a:solidFill>
                  <a:srgbClr val="014693"/>
                </a:solidFill>
                <a:latin typeface="TT Firs Neue" panose="02000503030000020004" pitchFamily="2" charset="77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20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5" name="Tittel 2">
            <a:extLst>
              <a:ext uri="{FF2B5EF4-FFF2-40B4-BE49-F238E27FC236}">
                <a16:creationId xmlns:a16="http://schemas.microsoft.com/office/drawing/2014/main" id="{3E223258-EDCA-864F-7F0E-E49744303D76}"/>
              </a:ext>
            </a:extLst>
          </p:cNvPr>
          <p:cNvSpPr txBox="1">
            <a:spLocks/>
          </p:cNvSpPr>
          <p:nvPr/>
        </p:nvSpPr>
        <p:spPr>
          <a:xfrm>
            <a:off x="314320" y="1618142"/>
            <a:ext cx="7526618" cy="286232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Pass Individual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assignment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in the second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chance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(-5)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Late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submission</a:t>
            </a:r>
            <a:r>
              <a:rPr lang="nb-NO" sz="2000" b="0">
                <a:solidFill>
                  <a:srgbClr val="014693"/>
                </a:solidFill>
                <a:latin typeface="TT Firs Neue" panose="02000503030000020004" pitchFamily="2" charset="77"/>
              </a:rPr>
              <a:t> (-10)</a:t>
            </a: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No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exploratory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data analysis (EDA) (-3)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Only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one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predictor is used (-3)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No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feature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engineering (-3)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No model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interpretation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(-3)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All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deductions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are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binary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(full or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no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2000" b="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deduction</a:t>
            </a:r>
            <a:r>
              <a:rPr lang="nb-NO" sz="2000" b="0" dirty="0">
                <a:solidFill>
                  <a:srgbClr val="014693"/>
                </a:solidFill>
                <a:latin typeface="TT Firs Neue" panose="02000503030000020004" pitchFamily="2" charset="77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b-NO" sz="2000" b="0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9812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4693"/>
                </a:solidFill>
                <a:latin typeface="TT Firs Neue" panose="02000503030000020004" pitchFamily="2" charset="77"/>
              </a:rPr>
              <a:t>Computing resources</a:t>
            </a:r>
            <a:endParaRPr lang="nb-NO" dirty="0">
              <a:solidFill>
                <a:srgbClr val="014693"/>
              </a:solidFill>
              <a:latin typeface="TT Firs Neue" panose="02000503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FFCBC-77BE-727B-0F18-737281E30BAA}"/>
              </a:ext>
            </a:extLst>
          </p:cNvPr>
          <p:cNvSpPr/>
          <p:nvPr/>
        </p:nvSpPr>
        <p:spPr>
          <a:xfrm>
            <a:off x="7925562" y="2295144"/>
            <a:ext cx="82296" cy="185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RU"/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504C29BD-A126-1D19-10D5-081F73F5B99F}"/>
              </a:ext>
            </a:extLst>
          </p:cNvPr>
          <p:cNvSpPr txBox="1">
            <a:spLocks/>
          </p:cNvSpPr>
          <p:nvPr/>
        </p:nvSpPr>
        <p:spPr>
          <a:xfrm>
            <a:off x="314320" y="1110311"/>
            <a:ext cx="8229600" cy="25853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NTNU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computing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resources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(TAs: Erlend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Hordvei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and Erlend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Heir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) </a:t>
            </a:r>
          </a:p>
          <a:p>
            <a:endParaRPr lang="nb-NO" sz="18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Google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Cloud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Credits (TAs: </a:t>
            </a:r>
            <a:r>
              <a:rPr lang="en-US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Jonas </a:t>
            </a:r>
            <a:r>
              <a:rPr lang="en-US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Nordsrtøm</a:t>
            </a:r>
            <a:r>
              <a:rPr lang="en-US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and Erik </a:t>
            </a:r>
            <a:r>
              <a:rPr lang="en-US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Svendsmark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)</a:t>
            </a:r>
          </a:p>
          <a:p>
            <a:endParaRPr lang="nb-NO" sz="18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endParaRPr lang="nb-NO" sz="18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endParaRPr lang="nb-NO" sz="18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endParaRPr lang="nb-NO" sz="1800" dirty="0">
              <a:solidFill>
                <a:srgbClr val="014693"/>
              </a:solidFill>
              <a:latin typeface="TT Firs Neue" panose="02000503030000020004" pitchFamily="2" charset="77"/>
            </a:endParaRPr>
          </a:p>
          <a:p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The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detailed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instructions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are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going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to be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published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on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Blackboard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 </a:t>
            </a:r>
            <a:r>
              <a:rPr lang="nb-NO" sz="1800" dirty="0" err="1">
                <a:solidFill>
                  <a:srgbClr val="014693"/>
                </a:solidFill>
                <a:latin typeface="TT Firs Neue" panose="02000503030000020004" pitchFamily="2" charset="77"/>
              </a:rPr>
              <a:t>soon</a:t>
            </a:r>
            <a:r>
              <a:rPr lang="nb-NO" sz="1800" dirty="0">
                <a:solidFill>
                  <a:srgbClr val="014693"/>
                </a:solidFill>
                <a:latin typeface="TT Firs Neue" panose="02000503030000020004" pitchFamily="2" charset="7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691306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714EA05B-DC29-9A49-9E07-BD359950FFC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348DDC63-D03F-4E4B-B5C0-63C3F1A3B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955" y="2224976"/>
            <a:ext cx="8114088" cy="830997"/>
          </a:xfrm>
        </p:spPr>
        <p:txBody>
          <a:bodyPr/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TT Firs Neue Trl" panose="02000803030000020004" pitchFamily="2" charset="77"/>
              </a:rPr>
              <a:t>Project Presentation</a:t>
            </a:r>
            <a:endParaRPr lang="nb-NO" sz="4800" dirty="0">
              <a:solidFill>
                <a:schemeClr val="bg1"/>
              </a:solidFill>
              <a:latin typeface="TT Firs Neue Trl" panose="02000803030000020004" pitchFamily="2" charset="77"/>
            </a:endParaRPr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A71F1799-6D83-B042-96E3-C1F8A01F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20" y="305386"/>
            <a:ext cx="5406359" cy="50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C3CC6-4D6A-9371-F423-AF543B498D81}"/>
              </a:ext>
            </a:extLst>
          </p:cNvPr>
          <p:cNvSpPr txBox="1"/>
          <p:nvPr/>
        </p:nvSpPr>
        <p:spPr>
          <a:xfrm>
            <a:off x="5004901" y="4096255"/>
            <a:ext cx="38004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RU" b="1">
                <a:solidFill>
                  <a:schemeClr val="bg1"/>
                </a:solidFill>
                <a:latin typeface="TT Firs Neue" panose="02000503030000020004" pitchFamily="2" charset="77"/>
              </a:rPr>
              <a:t>Ruslan Khalitov</a:t>
            </a:r>
            <a:endParaRPr lang="en-US" b="1" dirty="0">
              <a:solidFill>
                <a:schemeClr val="bg1"/>
              </a:solidFill>
              <a:latin typeface="TT Firs Neue" panose="02000503030000020004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TT Firs Neue" panose="02000503030000020004" pitchFamily="2" charset="77"/>
              </a:rPr>
              <a:t>PhD Candidate, Department of Computer Science</a:t>
            </a:r>
            <a:endParaRPr lang="en-RU" dirty="0">
              <a:solidFill>
                <a:schemeClr val="bg1"/>
              </a:solidFill>
              <a:latin typeface="TT Firs Neue" panose="02000503030000020004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EA50E-C093-2605-F85C-3199A31ED3C0}"/>
              </a:ext>
            </a:extLst>
          </p:cNvPr>
          <p:cNvSpPr txBox="1"/>
          <p:nvPr/>
        </p:nvSpPr>
        <p:spPr>
          <a:xfrm>
            <a:off x="514955" y="4234754"/>
            <a:ext cx="33385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RU" dirty="0">
                <a:solidFill>
                  <a:schemeClr val="bg1"/>
                </a:solidFill>
                <a:latin typeface="TT Firs Neue" panose="02000503030000020004" pitchFamily="2" charset="77"/>
              </a:rPr>
              <a:t>TDT4173 Machine Learning </a:t>
            </a:r>
          </a:p>
          <a:p>
            <a:pPr algn="ctr"/>
            <a:r>
              <a:rPr lang="en-RU" dirty="0">
                <a:solidFill>
                  <a:schemeClr val="bg1"/>
                </a:solidFill>
                <a:latin typeface="TT Firs Neue" panose="02000503030000020004" pitchFamily="2" charset="77"/>
              </a:rPr>
              <a:t>Fall 202</a:t>
            </a:r>
            <a:r>
              <a:rPr lang="ru-RU" dirty="0">
                <a:solidFill>
                  <a:schemeClr val="bg1"/>
                </a:solidFill>
                <a:latin typeface="TT Firs Neue" panose="02000503030000020004" pitchFamily="2" charset="77"/>
              </a:rPr>
              <a:t>3</a:t>
            </a:r>
            <a:endParaRPr lang="en-RU" dirty="0">
              <a:solidFill>
                <a:schemeClr val="bg1"/>
              </a:solidFill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835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>
            <a:extLst>
              <a:ext uri="{FF2B5EF4-FFF2-40B4-BE49-F238E27FC236}">
                <a16:creationId xmlns:a16="http://schemas.microsoft.com/office/drawing/2014/main" id="{9AB73E1D-F394-46F4-AC78-D613B785C834}"/>
              </a:ext>
            </a:extLst>
          </p:cNvPr>
          <p:cNvSpPr/>
          <p:nvPr/>
        </p:nvSpPr>
        <p:spPr>
          <a:xfrm>
            <a:off x="0" y="0"/>
            <a:ext cx="4321009" cy="514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675">
              <a:solidFill>
                <a:schemeClr val="tx1"/>
              </a:solidFill>
            </a:endParaRPr>
          </a:p>
        </p:txBody>
      </p:sp>
      <p:graphicFrame>
        <p:nvGraphicFramePr>
          <p:cNvPr id="19" name="Objekt 18" hidden="1">
            <a:extLst>
              <a:ext uri="{FF2B5EF4-FFF2-40B4-BE49-F238E27FC236}">
                <a16:creationId xmlns:a16="http://schemas.microsoft.com/office/drawing/2014/main" id="{770C84A7-B0EC-4472-84AB-BAC78B94C3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19" name="Objekt 18" hidden="1">
                        <a:extLst>
                          <a:ext uri="{FF2B5EF4-FFF2-40B4-BE49-F238E27FC236}">
                            <a16:creationId xmlns:a16="http://schemas.microsoft.com/office/drawing/2014/main" id="{770C84A7-B0EC-4472-84AB-BAC78B94C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DC9110-2E34-4DDA-ACB5-853B3FAC6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0556" y="678888"/>
            <a:ext cx="4155948" cy="548283"/>
          </a:xfrm>
        </p:spPr>
        <p:txBody>
          <a:bodyPr vert="horz">
            <a:noAutofit/>
          </a:bodyPr>
          <a:lstStyle/>
          <a:p>
            <a:r>
              <a:rPr lang="en-US" sz="2250" dirty="0">
                <a:solidFill>
                  <a:srgbClr val="000000"/>
                </a:solidFill>
                <a:latin typeface="TT Firs Neue Trl" panose="02000803030000020004" pitchFamily="2" charset="77"/>
                <a:ea typeface="GT Planar Italic 30" pitchFamily="50"/>
                <a:cs typeface="+mn-cs"/>
              </a:rPr>
              <a:t>Artificial Intelligence at </a:t>
            </a:r>
            <a:r>
              <a:rPr lang="en-US" sz="2250" dirty="0" err="1">
                <a:solidFill>
                  <a:srgbClr val="000000"/>
                </a:solidFill>
                <a:latin typeface="TT Firs Neue Trl" panose="02000803030000020004" pitchFamily="2" charset="77"/>
                <a:ea typeface="GT Planar Italic 30" pitchFamily="50"/>
                <a:cs typeface="+mn-cs"/>
              </a:rPr>
              <a:t>Aneo</a:t>
            </a:r>
            <a:br>
              <a:rPr lang="en-US" sz="2250" dirty="0">
                <a:latin typeface="TT Firs Neue Trl" panose="02000803030000020004" pitchFamily="2" charset="77"/>
              </a:rPr>
            </a:br>
            <a:endParaRPr lang="en-US" sz="2250" kern="0" dirty="0">
              <a:solidFill>
                <a:srgbClr val="000000"/>
              </a:solidFill>
              <a:latin typeface="TT Firs Neue Trl" panose="02000803030000020004" pitchFamily="2" charset="77"/>
              <a:ea typeface="GT Planar"/>
              <a:cs typeface="Arial" pitchFamily="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226B2-0765-43F1-8250-E7A37E55739E}"/>
              </a:ext>
            </a:extLst>
          </p:cNvPr>
          <p:cNvSpPr txBox="1"/>
          <p:nvPr/>
        </p:nvSpPr>
        <p:spPr>
          <a:xfrm>
            <a:off x="5054600" y="431800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>
              <a:spcBef>
                <a:spcPts val="225"/>
              </a:spcBef>
              <a:spcAft>
                <a:spcPts val="225"/>
              </a:spcAft>
            </a:pPr>
            <a:endParaRPr lang="en-GB" sz="12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934605-9235-45EF-9E46-75DABF07A250}"/>
              </a:ext>
            </a:extLst>
          </p:cNvPr>
          <p:cNvSpPr/>
          <p:nvPr/>
        </p:nvSpPr>
        <p:spPr>
          <a:xfrm>
            <a:off x="5259824" y="3391663"/>
            <a:ext cx="960120" cy="960120"/>
          </a:xfrm>
          <a:prstGeom prst="ellipse">
            <a:avLst/>
          </a:prstGeom>
          <a:solidFill>
            <a:schemeClr val="bg1">
              <a:lumMod val="85000"/>
              <a:alpha val="74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</a:pPr>
            <a:r>
              <a:rPr lang="en-GB" sz="2100" b="1" dirty="0">
                <a:solidFill>
                  <a:schemeClr val="tx1"/>
                </a:solidFill>
                <a:latin typeface="TT Firs Neue" panose="02000503030000020004" pitchFamily="2" charset="77"/>
              </a:rPr>
              <a:t>14</a:t>
            </a:r>
          </a:p>
          <a:p>
            <a:pPr algn="ctr">
              <a:spcBef>
                <a:spcPts val="225"/>
              </a:spcBef>
            </a:pPr>
            <a:r>
              <a:rPr lang="en-GB" sz="750" dirty="0">
                <a:solidFill>
                  <a:schemeClr val="tx1"/>
                </a:solidFill>
                <a:latin typeface="TT Firs Neue" panose="02000503030000020004" pitchFamily="2" charset="77"/>
              </a:rPr>
              <a:t>Employees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CC2B7-9F35-443D-808C-FA216E6F2B23}"/>
              </a:ext>
            </a:extLst>
          </p:cNvPr>
          <p:cNvSpPr/>
          <p:nvPr/>
        </p:nvSpPr>
        <p:spPr>
          <a:xfrm>
            <a:off x="6342011" y="3391663"/>
            <a:ext cx="960120" cy="960120"/>
          </a:xfrm>
          <a:prstGeom prst="ellipse">
            <a:avLst/>
          </a:prstGeom>
          <a:solidFill>
            <a:schemeClr val="bg1">
              <a:lumMod val="85000"/>
              <a:alpha val="74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</a:pPr>
            <a:r>
              <a:rPr lang="en-GB" sz="2100" b="1" dirty="0">
                <a:solidFill>
                  <a:schemeClr val="tx1"/>
                </a:solidFill>
                <a:latin typeface="TT Firs Neue" panose="02000503030000020004" pitchFamily="2" charset="77"/>
              </a:rPr>
              <a:t>6</a:t>
            </a:r>
          </a:p>
          <a:p>
            <a:pPr algn="ctr">
              <a:spcBef>
                <a:spcPts val="225"/>
              </a:spcBef>
            </a:pPr>
            <a:r>
              <a:rPr lang="en-GB" sz="750" dirty="0">
                <a:solidFill>
                  <a:schemeClr val="tx1"/>
                </a:solidFill>
                <a:latin typeface="TT Firs Neue" panose="02000503030000020004" pitchFamily="2" charset="77"/>
              </a:rPr>
              <a:t>PhDs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56785F-E22F-47C8-A248-D6402B99CCA3}"/>
              </a:ext>
            </a:extLst>
          </p:cNvPr>
          <p:cNvSpPr/>
          <p:nvPr/>
        </p:nvSpPr>
        <p:spPr>
          <a:xfrm>
            <a:off x="7424198" y="3391663"/>
            <a:ext cx="960120" cy="960120"/>
          </a:xfrm>
          <a:prstGeom prst="ellipse">
            <a:avLst/>
          </a:prstGeom>
          <a:solidFill>
            <a:schemeClr val="bg1">
              <a:lumMod val="85000"/>
              <a:alpha val="74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</a:pPr>
            <a:r>
              <a:rPr lang="en-GB" sz="2100" b="1" dirty="0">
                <a:solidFill>
                  <a:schemeClr val="tx1"/>
                </a:solidFill>
                <a:latin typeface="TT Firs Neue" panose="02000503030000020004" pitchFamily="2" charset="77"/>
              </a:rPr>
              <a:t>4</a:t>
            </a:r>
          </a:p>
          <a:p>
            <a:pPr algn="ctr">
              <a:spcBef>
                <a:spcPts val="225"/>
              </a:spcBef>
            </a:pPr>
            <a:r>
              <a:rPr lang="en-GB" sz="788" dirty="0">
                <a:solidFill>
                  <a:schemeClr val="tx1"/>
                </a:solidFill>
                <a:latin typeface="TT Firs Neue" panose="02000503030000020004" pitchFamily="2" charset="77"/>
              </a:rPr>
              <a:t>PhD </a:t>
            </a:r>
            <a:r>
              <a:rPr lang="en-GB" sz="750" dirty="0">
                <a:solidFill>
                  <a:schemeClr val="tx1"/>
                </a:solidFill>
                <a:latin typeface="TT Firs Neue" panose="02000503030000020004" pitchFamily="2" charset="77"/>
              </a:rPr>
              <a:t>students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50F5ED-7DDF-4B62-BD8F-64AC297CB55E}"/>
              </a:ext>
            </a:extLst>
          </p:cNvPr>
          <p:cNvSpPr txBox="1"/>
          <p:nvPr/>
        </p:nvSpPr>
        <p:spPr>
          <a:xfrm>
            <a:off x="4800601" y="678888"/>
            <a:ext cx="4071937" cy="430887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TT Firs Neue Trl" panose="02000803030000020004" pitchFamily="2" charset="77"/>
                <a:ea typeface="GT Planar"/>
                <a:cs typeface="Arial" pitchFamily="34"/>
              </a:rPr>
              <a:t>Internal AI team </a:t>
            </a:r>
            <a:r>
              <a:rPr lang="en-US" sz="1100" dirty="0">
                <a:solidFill>
                  <a:srgbClr val="000000"/>
                </a:solidFill>
                <a:latin typeface="TT Firs Neue" panose="02000503030000020004" pitchFamily="2" charset="77"/>
                <a:ea typeface="GT Planar"/>
                <a:cs typeface="Arial" pitchFamily="34"/>
              </a:rPr>
              <a:t>develops energy forecasting, optimization, trading and control systems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80ED3C-3904-4149-A1FA-A5C8674BC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160" y="1455938"/>
            <a:ext cx="4800600" cy="1685737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30F6CAA-140D-4A37-99BA-1F7BDFB6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24" y="4467079"/>
            <a:ext cx="898322" cy="4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DD64139E-095F-4E13-AD7E-F0F8953DF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90" y="4619965"/>
            <a:ext cx="1715628" cy="24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ACF7CA-6D33-4EDE-BA52-A82E35A9CC04}"/>
              </a:ext>
            </a:extLst>
          </p:cNvPr>
          <p:cNvSpPr txBox="1"/>
          <p:nvPr/>
        </p:nvSpPr>
        <p:spPr>
          <a:xfrm>
            <a:off x="416051" y="1362022"/>
            <a:ext cx="3904958" cy="36197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214313" indent="-214313">
              <a:spcBef>
                <a:spcPts val="225"/>
              </a:spcBef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GB" sz="900"/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3916ED0C-446C-40D7-80E1-46E16EA2F44C}"/>
              </a:ext>
            </a:extLst>
          </p:cNvPr>
          <p:cNvSpPr txBox="1"/>
          <p:nvPr/>
        </p:nvSpPr>
        <p:spPr>
          <a:xfrm>
            <a:off x="392123" y="1906059"/>
            <a:ext cx="39049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nb-NO" sz="1200" b="1" dirty="0">
                <a:latin typeface="TT Firs Neue" panose="02000503030000020004" pitchFamily="2" charset="77"/>
              </a:rPr>
              <a:t>Strong capabilities in AI </a:t>
            </a:r>
            <a:r>
              <a:rPr lang="en-US" altLang="nb-NO" sz="1200" dirty="0">
                <a:latin typeface="TT Firs Neue" panose="02000503030000020004" pitchFamily="2" charset="77"/>
              </a:rPr>
              <a:t>are the core of </a:t>
            </a:r>
            <a:r>
              <a:rPr lang="en-US" altLang="nb-NO" sz="1200" dirty="0" err="1">
                <a:latin typeface="TT Firs Neue" panose="02000503030000020004" pitchFamily="2" charset="77"/>
              </a:rPr>
              <a:t>Aneo's</a:t>
            </a:r>
            <a:r>
              <a:rPr lang="en-US" altLang="nb-NO" sz="1200" dirty="0">
                <a:latin typeface="TT Firs Neue" panose="02000503030000020004" pitchFamily="2" charset="77"/>
              </a:rPr>
              <a:t> digital platform.</a:t>
            </a:r>
          </a:p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nb-NO" sz="1200" dirty="0">
              <a:latin typeface="TT Firs Neue" panose="02000503030000020004" pitchFamily="2" charset="77"/>
            </a:endParaRPr>
          </a:p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nb-NO" sz="1200" dirty="0">
                <a:latin typeface="TT Firs Neue" panose="02000503030000020004" pitchFamily="2" charset="77"/>
              </a:rPr>
              <a:t>We leverage the value of data and AI through increased </a:t>
            </a:r>
            <a:r>
              <a:rPr lang="en-US" altLang="nb-NO" sz="1200" b="1" dirty="0">
                <a:latin typeface="TT Firs Neue" panose="02000503030000020004" pitchFamily="2" charset="77"/>
              </a:rPr>
              <a:t>quality and efficiency </a:t>
            </a:r>
            <a:r>
              <a:rPr lang="en-US" altLang="nb-NO" sz="1200" dirty="0">
                <a:latin typeface="TT Firs Neue" panose="02000503030000020004" pitchFamily="2" charset="77"/>
              </a:rPr>
              <a:t>in the company's core processes and activities.</a:t>
            </a:r>
          </a:p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nb-NO" sz="1200" dirty="0">
              <a:latin typeface="TT Firs Neue" panose="02000503030000020004" pitchFamily="2" charset="77"/>
            </a:endParaRPr>
          </a:p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nb-NO" sz="1200" dirty="0">
                <a:latin typeface="TT Firs Neue" panose="02000503030000020004" pitchFamily="2" charset="77"/>
              </a:rPr>
              <a:t>With a </a:t>
            </a:r>
            <a:r>
              <a:rPr lang="en-US" altLang="nb-NO" sz="1200" b="1" dirty="0">
                <a:latin typeface="TT Firs Neue" panose="02000503030000020004" pitchFamily="2" charset="77"/>
              </a:rPr>
              <a:t>highly skilled internal AI team</a:t>
            </a:r>
            <a:r>
              <a:rPr lang="en-US" altLang="nb-NO" sz="1200" dirty="0">
                <a:latin typeface="TT Firs Neue" panose="02000503030000020004" pitchFamily="2" charset="77"/>
              </a:rPr>
              <a:t>, combined with domain experts we enable process improvement throughout the entire value chain.</a:t>
            </a:r>
            <a:endParaRPr lang="nb-NO" altLang="nb-NO" sz="1200" dirty="0">
              <a:latin typeface="TT Firs Neue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462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20">
            <a:extLst>
              <a:ext uri="{FF2B5EF4-FFF2-40B4-BE49-F238E27FC236}">
                <a16:creationId xmlns:a16="http://schemas.microsoft.com/office/drawing/2014/main" id="{DF1F0802-C478-EDEF-B12F-C97C9F9A103B}"/>
              </a:ext>
            </a:extLst>
          </p:cNvPr>
          <p:cNvSpPr/>
          <p:nvPr/>
        </p:nvSpPr>
        <p:spPr>
          <a:xfrm>
            <a:off x="0" y="0"/>
            <a:ext cx="4592472" cy="514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675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5E2B8-13F5-4098-93DA-7D1D197A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527" y="52489"/>
            <a:ext cx="4446314" cy="3719411"/>
          </a:xfrm>
          <a:prstGeom prst="rect">
            <a:avLst/>
          </a:prstGeom>
        </p:spPr>
      </p:pic>
      <p:sp>
        <p:nvSpPr>
          <p:cNvPr id="5" name="Title 11">
            <a:extLst>
              <a:ext uri="{FF2B5EF4-FFF2-40B4-BE49-F238E27FC236}">
                <a16:creationId xmlns:a16="http://schemas.microsoft.com/office/drawing/2014/main" id="{CF798C72-517A-7A5F-C567-F3474842F6CA}"/>
              </a:ext>
            </a:extLst>
          </p:cNvPr>
          <p:cNvSpPr txBox="1">
            <a:spLocks/>
          </p:cNvSpPr>
          <p:nvPr/>
        </p:nvSpPr>
        <p:spPr>
          <a:xfrm>
            <a:off x="238125" y="423944"/>
            <a:ext cx="4450508" cy="503939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>
            <a:lvl1pPr algn="l" defTabSz="18288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GT Planar Italic 30" pitchFamily="50" charset="0"/>
                <a:ea typeface="GT Planar Italic 30" pitchFamily="50" charset="0"/>
                <a:cs typeface="+mj-cs"/>
              </a:defRPr>
            </a:lvl1pPr>
          </a:lstStyle>
          <a:p>
            <a:r>
              <a:rPr lang="en-GB" sz="2250" dirty="0">
                <a:latin typeface="TT Firs Neue Trl" panose="02000803030000020004" pitchFamily="2" charset="77"/>
                <a:ea typeface="GT Planar Medium" charset="0"/>
              </a:rPr>
              <a:t>AI internships and </a:t>
            </a:r>
          </a:p>
          <a:p>
            <a:r>
              <a:rPr lang="en-GB" sz="2250" dirty="0">
                <a:latin typeface="TT Firs Neue Trl" panose="02000803030000020004" pitchFamily="2" charset="77"/>
                <a:ea typeface="GT Planar Medium" charset="0"/>
              </a:rPr>
              <a:t>master projects at </a:t>
            </a:r>
            <a:r>
              <a:rPr lang="en-GB" sz="2250" dirty="0" err="1">
                <a:latin typeface="TT Firs Neue Trl" panose="02000803030000020004" pitchFamily="2" charset="77"/>
                <a:ea typeface="GT Planar Medium" charset="0"/>
              </a:rPr>
              <a:t>Aneo</a:t>
            </a:r>
            <a:endParaRPr lang="nb-NO" sz="2250" i="1" dirty="0">
              <a:latin typeface="TT Firs Neue Trl" panose="02000803030000020004" pitchFamily="2" charset="77"/>
              <a:ea typeface="GT Planar Medium" charset="0"/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F66D539-4260-21CB-C11C-E3E418281C19}"/>
              </a:ext>
            </a:extLst>
          </p:cNvPr>
          <p:cNvSpPr txBox="1">
            <a:spLocks/>
          </p:cNvSpPr>
          <p:nvPr/>
        </p:nvSpPr>
        <p:spPr>
          <a:xfrm>
            <a:off x="155236" y="1398328"/>
            <a:ext cx="4284728" cy="2799724"/>
          </a:xfrm>
          <a:prstGeom prst="rect">
            <a:avLst/>
          </a:prstGeom>
        </p:spPr>
        <p:txBody>
          <a:bodyPr/>
          <a:lstStyle>
            <a:lvl1pPr marL="720000" indent="-457223" algn="l" defTabSz="1828892" rtl="0" eaLnBrk="1" latinLnBrk="0" hangingPunct="1">
              <a:lnSpc>
                <a:spcPct val="100000"/>
              </a:lnSpc>
              <a:spcBef>
                <a:spcPts val="4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457223" algn="l" defTabSz="1828892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0" indent="-457223" algn="l" defTabSz="1828892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457223" algn="l" defTabSz="1828892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0" indent="-457223" algn="l" defTabSz="1828892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452" indent="-457223" algn="l" defTabSz="18288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897" indent="-457223" algn="l" defTabSz="18288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343" indent="-457223" algn="l" defTabSz="18288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788" indent="-457223" algn="l" defTabSz="18288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541" indent="0">
              <a:buNone/>
            </a:pPr>
            <a:r>
              <a:rPr lang="nb-NO" sz="1200" dirty="0">
                <a:latin typeface="TT Firs Neue Trl" panose="02000803030000020004" pitchFamily="2" charset="77"/>
              </a:rPr>
              <a:t>Relevant topics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TT Firs Neue" panose="02000503030000020004" pitchFamily="2" charset="77"/>
              </a:rPr>
              <a:t>Probabilistic time-series forecasting​ of energy consumption and production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TT Firs Neue" panose="02000503030000020004" pitchFamily="2" charset="77"/>
              </a:rPr>
              <a:t>Condition-based monitoring for wind turbines​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TT Firs Neue" panose="02000503030000020004" pitchFamily="2" charset="77"/>
              </a:rPr>
              <a:t>Intelligent control of buildings with model predictive control and reinforcement learning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TT Firs Neue" panose="02000503030000020004" pitchFamily="2" charset="77"/>
              </a:rPr>
              <a:t>Physics-informed machine learning for heating and ventilation 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80D27-233C-CA72-7A75-99534E1186D3}"/>
              </a:ext>
            </a:extLst>
          </p:cNvPr>
          <p:cNvSpPr txBox="1"/>
          <p:nvPr/>
        </p:nvSpPr>
        <p:spPr>
          <a:xfrm>
            <a:off x="4688633" y="3771900"/>
            <a:ext cx="3877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https://201607.webcruiter.no/Main/Recruit/Public/4705302760</a:t>
            </a:r>
            <a:endParaRPr lang="en-US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7DB3B4-3FB3-7508-86DE-9BF86728C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159" y="52489"/>
            <a:ext cx="1128843" cy="11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56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-tema">
  <a:themeElements>
    <a:clrScheme name="NTNU FARGER UU">
      <a:dk1>
        <a:srgbClr val="000000"/>
      </a:dk1>
      <a:lt1>
        <a:srgbClr val="FFFFFF"/>
      </a:lt1>
      <a:dk2>
        <a:srgbClr val="014693"/>
      </a:dk2>
      <a:lt2>
        <a:srgbClr val="D6D7D6"/>
      </a:lt2>
      <a:accent1>
        <a:srgbClr val="B6C8E9"/>
      </a:accent1>
      <a:accent2>
        <a:srgbClr val="014693"/>
      </a:accent2>
      <a:accent3>
        <a:srgbClr val="BCD024"/>
      </a:accent3>
      <a:accent4>
        <a:srgbClr val="B01B81"/>
      </a:accent4>
      <a:accent5>
        <a:srgbClr val="F7D019"/>
      </a:accent5>
      <a:accent6>
        <a:srgbClr val="ED8013"/>
      </a:accent6>
      <a:hlink>
        <a:srgbClr val="3D2A68"/>
      </a:hlink>
      <a:folHlink>
        <a:srgbClr val="338C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3B7B0"/>
        </a:solidFill>
        <a:ln>
          <a:noFill/>
        </a:ln>
        <a:effectLst>
          <a:outerShdw blurRad="114300" dist="12700" dir="5400000" rotWithShape="0">
            <a:srgbClr val="000000">
              <a:alpha val="35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EA51F1B-272F-0841-9E68-08E49B5C9B03}">
  <we:reference id="wa200000113" version="1.0.0.0" store="en-US" storeType="OMEX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42395</TotalTime>
  <Words>1766</Words>
  <Application>Microsoft Macintosh PowerPoint</Application>
  <PresentationFormat>On-screen Show (16:9)</PresentationFormat>
  <Paragraphs>458</Paragraphs>
  <Slides>73</Slides>
  <Notes>1</Notes>
  <HiddenSlides>0</HiddenSlides>
  <MMClips>9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☞TT FIRS</vt:lpstr>
      <vt:lpstr>☞TT FIRS MEDIUM</vt:lpstr>
      <vt:lpstr>Arial</vt:lpstr>
      <vt:lpstr>Calibri</vt:lpstr>
      <vt:lpstr>MKX Title</vt:lpstr>
      <vt:lpstr>TT Firs Neue</vt:lpstr>
      <vt:lpstr>TT Firs Neue Trl</vt:lpstr>
      <vt:lpstr>Office-tema</vt:lpstr>
      <vt:lpstr>think-cell Slide</vt:lpstr>
      <vt:lpstr>Project Presentation</vt:lpstr>
      <vt:lpstr>Outline</vt:lpstr>
      <vt:lpstr>Purpose</vt:lpstr>
      <vt:lpstr>The task</vt:lpstr>
      <vt:lpstr>Kaggle</vt:lpstr>
      <vt:lpstr>PowerPoint Presentation</vt:lpstr>
      <vt:lpstr>PowerPoint Presentation</vt:lpstr>
      <vt:lpstr>Artificial Intelligence at Aneo </vt:lpstr>
      <vt:lpstr>PowerPoint Presentation</vt:lpstr>
      <vt:lpstr>Outline</vt:lpstr>
      <vt:lpstr>Task and data details</vt:lpstr>
      <vt:lpstr>Task and data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metric</vt:lpstr>
      <vt:lpstr>Evaluation. Public/Private</vt:lpstr>
      <vt:lpstr>Evaluation. Public/Private</vt:lpstr>
      <vt:lpstr>Evaluation. Public/Private</vt:lpstr>
      <vt:lpstr>Evaluation. Public/Private</vt:lpstr>
      <vt:lpstr>Evaluation. Public/Private</vt:lpstr>
      <vt:lpstr>Evaluation. Public/Private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Each group</vt:lpstr>
      <vt:lpstr>What can I use?</vt:lpstr>
      <vt:lpstr>Late submissions</vt:lpstr>
      <vt:lpstr>Grading</vt:lpstr>
      <vt:lpstr>Grading</vt:lpstr>
      <vt:lpstr>Computing resources</vt:lpstr>
      <vt:lpstr>Project Presentation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Kolbjørn Skarpnes</dc:creator>
  <cp:lastModifiedBy>Ruslan Khalitov</cp:lastModifiedBy>
  <cp:revision>168</cp:revision>
  <dcterms:created xsi:type="dcterms:W3CDTF">2013-06-10T16:56:09Z</dcterms:created>
  <dcterms:modified xsi:type="dcterms:W3CDTF">2023-09-22T10:56:46Z</dcterms:modified>
</cp:coreProperties>
</file>